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69" r:id="rId6"/>
    <p:sldId id="270" r:id="rId7"/>
    <p:sldId id="271" r:id="rId8"/>
    <p:sldId id="272" r:id="rId9"/>
    <p:sldId id="273" r:id="rId10"/>
    <p:sldId id="274" r:id="rId11"/>
    <p:sldId id="275" r:id="rId12"/>
    <p:sldId id="284" r:id="rId13"/>
    <p:sldId id="285" r:id="rId14"/>
    <p:sldId id="276" r:id="rId15"/>
    <p:sldId id="277" r:id="rId16"/>
    <p:sldId id="278" r:id="rId17"/>
    <p:sldId id="286" r:id="rId18"/>
    <p:sldId id="289" r:id="rId19"/>
    <p:sldId id="287" r:id="rId20"/>
    <p:sldId id="279" r:id="rId21"/>
    <p:sldId id="280" r:id="rId22"/>
    <p:sldId id="281" r:id="rId23"/>
    <p:sldId id="288" r:id="rId24"/>
    <p:sldId id="282" r:id="rId25"/>
    <p:sldId id="283" r:id="rId26"/>
    <p:sldId id="26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9A8583-A745-5128-968A-B92C4D905627}" v="12" dt="2023-09-20T20:17:37.992"/>
    <p1510:client id="{E60A63ED-C22E-D4C5-D9DA-109E2F0379E0}" v="43" dt="2023-09-14T10:26:13.8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32"/>
    <p:restoredTop sz="96197"/>
  </p:normalViewPr>
  <p:slideViewPr>
    <p:cSldViewPr snapToGrid="0">
      <p:cViewPr>
        <p:scale>
          <a:sx n="60" d="100"/>
          <a:sy n="60" d="100"/>
        </p:scale>
        <p:origin x="998" y="65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Strachan" userId="S::amy.strachan@nhm.ac.uk::296be357-b93d-4c58-a11b-dfaeda003288" providerId="AD" clId="Web-{429A8583-A745-5128-968A-B92C4D905627}"/>
    <pc:docChg chg="modSld">
      <pc:chgData name="Amy Strachan" userId="S::amy.strachan@nhm.ac.uk::296be357-b93d-4c58-a11b-dfaeda003288" providerId="AD" clId="Web-{429A8583-A745-5128-968A-B92C4D905627}" dt="2023-09-20T20:17:37.757" v="5" actId="20577"/>
      <pc:docMkLst>
        <pc:docMk/>
      </pc:docMkLst>
      <pc:sldChg chg="modSp">
        <pc:chgData name="Amy Strachan" userId="S::amy.strachan@nhm.ac.uk::296be357-b93d-4c58-a11b-dfaeda003288" providerId="AD" clId="Web-{429A8583-A745-5128-968A-B92C4D905627}" dt="2023-09-20T20:15:43.691" v="1" actId="20577"/>
        <pc:sldMkLst>
          <pc:docMk/>
          <pc:sldMk cId="1288623737" sldId="269"/>
        </pc:sldMkLst>
        <pc:spChg chg="mod">
          <ac:chgData name="Amy Strachan" userId="S::amy.strachan@nhm.ac.uk::296be357-b93d-4c58-a11b-dfaeda003288" providerId="AD" clId="Web-{429A8583-A745-5128-968A-B92C4D905627}" dt="2023-09-20T20:15:43.691" v="1" actId="20577"/>
          <ac:spMkLst>
            <pc:docMk/>
            <pc:sldMk cId="1288623737" sldId="269"/>
            <ac:spMk id="4" creationId="{00000000-0000-0000-0000-000000000000}"/>
          </ac:spMkLst>
        </pc:spChg>
      </pc:sldChg>
      <pc:sldChg chg="modSp">
        <pc:chgData name="Amy Strachan" userId="S::amy.strachan@nhm.ac.uk::296be357-b93d-4c58-a11b-dfaeda003288" providerId="AD" clId="Web-{429A8583-A745-5128-968A-B92C4D905627}" dt="2023-09-20T20:15:49.910" v="2" actId="1076"/>
        <pc:sldMkLst>
          <pc:docMk/>
          <pc:sldMk cId="2075896950" sldId="270"/>
        </pc:sldMkLst>
        <pc:spChg chg="mod">
          <ac:chgData name="Amy Strachan" userId="S::amy.strachan@nhm.ac.uk::296be357-b93d-4c58-a11b-dfaeda003288" providerId="AD" clId="Web-{429A8583-A745-5128-968A-B92C4D905627}" dt="2023-09-20T20:15:49.910" v="2" actId="1076"/>
          <ac:spMkLst>
            <pc:docMk/>
            <pc:sldMk cId="2075896950" sldId="270"/>
            <ac:spMk id="2" creationId="{00000000-0000-0000-0000-000000000000}"/>
          </ac:spMkLst>
        </pc:spChg>
      </pc:sldChg>
      <pc:sldChg chg="modSp">
        <pc:chgData name="Amy Strachan" userId="S::amy.strachan@nhm.ac.uk::296be357-b93d-4c58-a11b-dfaeda003288" providerId="AD" clId="Web-{429A8583-A745-5128-968A-B92C4D905627}" dt="2023-09-20T20:17:27.663" v="3" actId="20577"/>
        <pc:sldMkLst>
          <pc:docMk/>
          <pc:sldMk cId="561147534" sldId="280"/>
        </pc:sldMkLst>
        <pc:spChg chg="mod">
          <ac:chgData name="Amy Strachan" userId="S::amy.strachan@nhm.ac.uk::296be357-b93d-4c58-a11b-dfaeda003288" providerId="AD" clId="Web-{429A8583-A745-5128-968A-B92C4D905627}" dt="2023-09-20T20:17:27.663" v="3" actId="20577"/>
          <ac:spMkLst>
            <pc:docMk/>
            <pc:sldMk cId="561147534" sldId="280"/>
            <ac:spMk id="3" creationId="{00000000-0000-0000-0000-000000000000}"/>
          </ac:spMkLst>
        </pc:spChg>
      </pc:sldChg>
      <pc:sldChg chg="modSp">
        <pc:chgData name="Amy Strachan" userId="S::amy.strachan@nhm.ac.uk::296be357-b93d-4c58-a11b-dfaeda003288" providerId="AD" clId="Web-{429A8583-A745-5128-968A-B92C4D905627}" dt="2023-09-20T20:17:37.757" v="5" actId="20577"/>
        <pc:sldMkLst>
          <pc:docMk/>
          <pc:sldMk cId="1502787508" sldId="282"/>
        </pc:sldMkLst>
        <pc:spChg chg="mod">
          <ac:chgData name="Amy Strachan" userId="S::amy.strachan@nhm.ac.uk::296be357-b93d-4c58-a11b-dfaeda003288" providerId="AD" clId="Web-{429A8583-A745-5128-968A-B92C4D905627}" dt="2023-09-20T20:17:37.757" v="5" actId="20577"/>
          <ac:spMkLst>
            <pc:docMk/>
            <pc:sldMk cId="1502787508" sldId="282"/>
            <ac:spMk id="3" creationId="{00000000-0000-0000-0000-000000000000}"/>
          </ac:spMkLst>
        </pc:spChg>
      </pc:sldChg>
    </pc:docChg>
  </pc:docChgLst>
  <pc:docChgLst>
    <pc:chgData name="Amy Strachan" userId="S::amy.strachan@nhm.ac.uk::296be357-b93d-4c58-a11b-dfaeda003288" providerId="AD" clId="Web-{E60A63ED-C22E-D4C5-D9DA-109E2F0379E0}"/>
    <pc:docChg chg="modSld">
      <pc:chgData name="Amy Strachan" userId="S::amy.strachan@nhm.ac.uk::296be357-b93d-4c58-a11b-dfaeda003288" providerId="AD" clId="Web-{E60A63ED-C22E-D4C5-D9DA-109E2F0379E0}" dt="2023-09-14T10:26:13.888" v="22" actId="20577"/>
      <pc:docMkLst>
        <pc:docMk/>
      </pc:docMkLst>
      <pc:sldChg chg="modSp">
        <pc:chgData name="Amy Strachan" userId="S::amy.strachan@nhm.ac.uk::296be357-b93d-4c58-a11b-dfaeda003288" providerId="AD" clId="Web-{E60A63ED-C22E-D4C5-D9DA-109E2F0379E0}" dt="2023-09-14T10:25:02.445" v="10" actId="20577"/>
        <pc:sldMkLst>
          <pc:docMk/>
          <pc:sldMk cId="1288623737" sldId="269"/>
        </pc:sldMkLst>
        <pc:spChg chg="mod">
          <ac:chgData name="Amy Strachan" userId="S::amy.strachan@nhm.ac.uk::296be357-b93d-4c58-a11b-dfaeda003288" providerId="AD" clId="Web-{E60A63ED-C22E-D4C5-D9DA-109E2F0379E0}" dt="2023-09-14T10:25:02.445" v="10" actId="20577"/>
          <ac:spMkLst>
            <pc:docMk/>
            <pc:sldMk cId="1288623737" sldId="269"/>
            <ac:spMk id="4" creationId="{00000000-0000-0000-0000-000000000000}"/>
          </ac:spMkLst>
        </pc:spChg>
      </pc:sldChg>
      <pc:sldChg chg="modSp">
        <pc:chgData name="Amy Strachan" userId="S::amy.strachan@nhm.ac.uk::296be357-b93d-4c58-a11b-dfaeda003288" providerId="AD" clId="Web-{E60A63ED-C22E-D4C5-D9DA-109E2F0379E0}" dt="2023-09-14T10:25:08.555" v="12" actId="20577"/>
        <pc:sldMkLst>
          <pc:docMk/>
          <pc:sldMk cId="2075896950" sldId="270"/>
        </pc:sldMkLst>
        <pc:spChg chg="mod">
          <ac:chgData name="Amy Strachan" userId="S::amy.strachan@nhm.ac.uk::296be357-b93d-4c58-a11b-dfaeda003288" providerId="AD" clId="Web-{E60A63ED-C22E-D4C5-D9DA-109E2F0379E0}" dt="2023-09-14T10:25:08.555" v="12" actId="20577"/>
          <ac:spMkLst>
            <pc:docMk/>
            <pc:sldMk cId="2075896950" sldId="270"/>
            <ac:spMk id="2" creationId="{00000000-0000-0000-0000-000000000000}"/>
          </ac:spMkLst>
        </pc:spChg>
      </pc:sldChg>
      <pc:sldChg chg="modSp">
        <pc:chgData name="Amy Strachan" userId="S::amy.strachan@nhm.ac.uk::296be357-b93d-4c58-a11b-dfaeda003288" providerId="AD" clId="Web-{E60A63ED-C22E-D4C5-D9DA-109E2F0379E0}" dt="2023-09-14T10:25:35.885" v="15" actId="20577"/>
        <pc:sldMkLst>
          <pc:docMk/>
          <pc:sldMk cId="2963605531" sldId="275"/>
        </pc:sldMkLst>
        <pc:spChg chg="mod">
          <ac:chgData name="Amy Strachan" userId="S::amy.strachan@nhm.ac.uk::296be357-b93d-4c58-a11b-dfaeda003288" providerId="AD" clId="Web-{E60A63ED-C22E-D4C5-D9DA-109E2F0379E0}" dt="2023-09-14T10:25:35.885" v="15" actId="20577"/>
          <ac:spMkLst>
            <pc:docMk/>
            <pc:sldMk cId="2963605531" sldId="275"/>
            <ac:spMk id="3" creationId="{00000000-0000-0000-0000-000000000000}"/>
          </ac:spMkLst>
        </pc:spChg>
      </pc:sldChg>
      <pc:sldChg chg="modSp">
        <pc:chgData name="Amy Strachan" userId="S::amy.strachan@nhm.ac.uk::296be357-b93d-4c58-a11b-dfaeda003288" providerId="AD" clId="Web-{E60A63ED-C22E-D4C5-D9DA-109E2F0379E0}" dt="2023-09-14T10:26:13.888" v="22" actId="20577"/>
        <pc:sldMkLst>
          <pc:docMk/>
          <pc:sldMk cId="3628870091" sldId="279"/>
        </pc:sldMkLst>
        <pc:spChg chg="mod">
          <ac:chgData name="Amy Strachan" userId="S::amy.strachan@nhm.ac.uk::296be357-b93d-4c58-a11b-dfaeda003288" providerId="AD" clId="Web-{E60A63ED-C22E-D4C5-D9DA-109E2F0379E0}" dt="2023-09-14T10:26:13.888" v="22" actId="20577"/>
          <ac:spMkLst>
            <pc:docMk/>
            <pc:sldMk cId="3628870091" sldId="279"/>
            <ac:spMk id="3" creationId="{00000000-0000-0000-0000-000000000000}"/>
          </ac:spMkLst>
        </pc:spChg>
      </pc:sldChg>
      <pc:sldChg chg="modSp">
        <pc:chgData name="Amy Strachan" userId="S::amy.strachan@nhm.ac.uk::296be357-b93d-4c58-a11b-dfaeda003288" providerId="AD" clId="Web-{E60A63ED-C22E-D4C5-D9DA-109E2F0379E0}" dt="2023-09-14T10:25:39.776" v="17" actId="20577"/>
        <pc:sldMkLst>
          <pc:docMk/>
          <pc:sldMk cId="1149914606" sldId="284"/>
        </pc:sldMkLst>
        <pc:spChg chg="mod">
          <ac:chgData name="Amy Strachan" userId="S::amy.strachan@nhm.ac.uk::296be357-b93d-4c58-a11b-dfaeda003288" providerId="AD" clId="Web-{E60A63ED-C22E-D4C5-D9DA-109E2F0379E0}" dt="2023-09-14T10:25:39.776" v="17" actId="20577"/>
          <ac:spMkLst>
            <pc:docMk/>
            <pc:sldMk cId="1149914606" sldId="284"/>
            <ac:spMk id="3" creationId="{00000000-0000-0000-0000-000000000000}"/>
          </ac:spMkLst>
        </pc:spChg>
      </pc:sldChg>
      <pc:sldChg chg="modSp">
        <pc:chgData name="Amy Strachan" userId="S::amy.strachan@nhm.ac.uk::296be357-b93d-4c58-a11b-dfaeda003288" providerId="AD" clId="Web-{E60A63ED-C22E-D4C5-D9DA-109E2F0379E0}" dt="2023-09-14T10:26:00.715" v="20" actId="20577"/>
        <pc:sldMkLst>
          <pc:docMk/>
          <pc:sldMk cId="3969222359" sldId="286"/>
        </pc:sldMkLst>
        <pc:spChg chg="mod">
          <ac:chgData name="Amy Strachan" userId="S::amy.strachan@nhm.ac.uk::296be357-b93d-4c58-a11b-dfaeda003288" providerId="AD" clId="Web-{E60A63ED-C22E-D4C5-D9DA-109E2F0379E0}" dt="2023-09-14T10:26:00.715" v="20" actId="20577"/>
          <ac:spMkLst>
            <pc:docMk/>
            <pc:sldMk cId="3969222359" sldId="286"/>
            <ac:spMk id="3"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3" Type="http://schemas.openxmlformats.org/officeDocument/2006/relationships/image" Target="../media/image5.emf"/><Relationship Id="rId7" Type="http://schemas.openxmlformats.org/officeDocument/2006/relationships/image" Target="../media/image9.emf"/><Relationship Id="rId12" Type="http://schemas.openxmlformats.org/officeDocument/2006/relationships/image" Target="../media/image14.emf"/><Relationship Id="rId2" Type="http://schemas.openxmlformats.org/officeDocument/2006/relationships/image" Target="../media/image4.emf"/><Relationship Id="rId16" Type="http://schemas.openxmlformats.org/officeDocument/2006/relationships/image" Target="../media/image18.emf"/><Relationship Id="rId1" Type="http://schemas.openxmlformats.org/officeDocument/2006/relationships/slideMaster" Target="../slideMasters/slideMaster1.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5" Type="http://schemas.openxmlformats.org/officeDocument/2006/relationships/image" Target="../media/image1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emf"/><Relationship Id="rId14" Type="http://schemas.openxmlformats.org/officeDocument/2006/relationships/image" Target="../media/image16.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30.emf"/><Relationship Id="rId18" Type="http://schemas.openxmlformats.org/officeDocument/2006/relationships/image" Target="../media/image35.emf"/><Relationship Id="rId3" Type="http://schemas.openxmlformats.org/officeDocument/2006/relationships/image" Target="../media/image20.emf"/><Relationship Id="rId21" Type="http://schemas.openxmlformats.org/officeDocument/2006/relationships/image" Target="../media/image38.emf"/><Relationship Id="rId7" Type="http://schemas.openxmlformats.org/officeDocument/2006/relationships/image" Target="../media/image24.emf"/><Relationship Id="rId12" Type="http://schemas.openxmlformats.org/officeDocument/2006/relationships/image" Target="../media/image29.emf"/><Relationship Id="rId17" Type="http://schemas.openxmlformats.org/officeDocument/2006/relationships/image" Target="../media/image34.emf"/><Relationship Id="rId2" Type="http://schemas.openxmlformats.org/officeDocument/2006/relationships/image" Target="../media/image19.emf"/><Relationship Id="rId16" Type="http://schemas.openxmlformats.org/officeDocument/2006/relationships/image" Target="../media/image33.emf"/><Relationship Id="rId20" Type="http://schemas.openxmlformats.org/officeDocument/2006/relationships/image" Target="../media/image37.emf"/><Relationship Id="rId1" Type="http://schemas.openxmlformats.org/officeDocument/2006/relationships/slideMaster" Target="../slideMasters/slideMaster1.xml"/><Relationship Id="rId6" Type="http://schemas.openxmlformats.org/officeDocument/2006/relationships/image" Target="../media/image23.emf"/><Relationship Id="rId11" Type="http://schemas.openxmlformats.org/officeDocument/2006/relationships/image" Target="../media/image28.emf"/><Relationship Id="rId24" Type="http://schemas.openxmlformats.org/officeDocument/2006/relationships/image" Target="../media/image41.emf"/><Relationship Id="rId5" Type="http://schemas.openxmlformats.org/officeDocument/2006/relationships/image" Target="../media/image22.emf"/><Relationship Id="rId15" Type="http://schemas.openxmlformats.org/officeDocument/2006/relationships/image" Target="../media/image32.emf"/><Relationship Id="rId23" Type="http://schemas.openxmlformats.org/officeDocument/2006/relationships/image" Target="../media/image40.emf"/><Relationship Id="rId10" Type="http://schemas.openxmlformats.org/officeDocument/2006/relationships/image" Target="../media/image27.emf"/><Relationship Id="rId19" Type="http://schemas.openxmlformats.org/officeDocument/2006/relationships/image" Target="../media/image36.emf"/><Relationship Id="rId4" Type="http://schemas.openxmlformats.org/officeDocument/2006/relationships/image" Target="../media/image21.emf"/><Relationship Id="rId9" Type="http://schemas.openxmlformats.org/officeDocument/2006/relationships/image" Target="../media/image26.emf"/><Relationship Id="rId14" Type="http://schemas.openxmlformats.org/officeDocument/2006/relationships/image" Target="../media/image31.emf"/><Relationship Id="rId22" Type="http://schemas.openxmlformats.org/officeDocument/2006/relationships/image" Target="../media/image39.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 colorful drawing of people and objects&#10;&#10;Description automatically generated">
            <a:extLst>
              <a:ext uri="{FF2B5EF4-FFF2-40B4-BE49-F238E27FC236}">
                <a16:creationId xmlns:a16="http://schemas.microsoft.com/office/drawing/2014/main" id="{663EDD7F-0B82-C51C-3680-61632F98BBB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214748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87588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634241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39712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93980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5" name="Picture 4" descr="A close-up of various symbols&#10;&#10;Description automatically generated">
            <a:extLst>
              <a:ext uri="{FF2B5EF4-FFF2-40B4-BE49-F238E27FC236}">
                <a16:creationId xmlns:a16="http://schemas.microsoft.com/office/drawing/2014/main" id="{502CAB82-8783-3F60-4083-CDDFBE47BA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58913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7A5A-972F-1ABC-B0EC-B693F249C486}"/>
              </a:ext>
            </a:extLst>
          </p:cNvPr>
          <p:cNvSpPr>
            <a:spLocks noGrp="1"/>
          </p:cNvSpPr>
          <p:nvPr>
            <p:ph type="title"/>
          </p:nvPr>
        </p:nvSpPr>
        <p:spPr/>
        <p:txBody>
          <a:bodyPr/>
          <a:lstStyle/>
          <a:p>
            <a:r>
              <a:rPr lang="en-GB"/>
              <a:t>Click to edit Master title style</a:t>
            </a:r>
            <a:endParaRPr lang="en-US"/>
          </a:p>
        </p:txBody>
      </p:sp>
      <p:pic>
        <p:nvPicPr>
          <p:cNvPr id="3" name="Picture 2">
            <a:extLst>
              <a:ext uri="{FF2B5EF4-FFF2-40B4-BE49-F238E27FC236}">
                <a16:creationId xmlns:a16="http://schemas.microsoft.com/office/drawing/2014/main" id="{0C4F9266-4CC8-F7F3-76E1-4CD39D0B4E38}"/>
              </a:ext>
            </a:extLst>
          </p:cNvPr>
          <p:cNvPicPr>
            <a:picLocks noChangeAspect="1"/>
          </p:cNvPicPr>
          <p:nvPr userDrawn="1"/>
        </p:nvPicPr>
        <p:blipFill>
          <a:blip r:embed="rId2"/>
          <a:stretch>
            <a:fillRect/>
          </a:stretch>
        </p:blipFill>
        <p:spPr>
          <a:xfrm>
            <a:off x="5890394" y="1404677"/>
            <a:ext cx="1366703" cy="1611486"/>
          </a:xfrm>
          <a:prstGeom prst="rect">
            <a:avLst/>
          </a:prstGeom>
        </p:spPr>
      </p:pic>
      <p:pic>
        <p:nvPicPr>
          <p:cNvPr id="4" name="Picture 3">
            <a:extLst>
              <a:ext uri="{FF2B5EF4-FFF2-40B4-BE49-F238E27FC236}">
                <a16:creationId xmlns:a16="http://schemas.microsoft.com/office/drawing/2014/main" id="{9DAAFE89-79E8-5400-4AA0-5EF4F7E32A93}"/>
              </a:ext>
            </a:extLst>
          </p:cNvPr>
          <p:cNvPicPr>
            <a:picLocks noChangeAspect="1"/>
          </p:cNvPicPr>
          <p:nvPr userDrawn="1"/>
        </p:nvPicPr>
        <p:blipFill>
          <a:blip r:embed="rId3"/>
          <a:stretch>
            <a:fillRect/>
          </a:stretch>
        </p:blipFill>
        <p:spPr>
          <a:xfrm>
            <a:off x="7032279" y="3133113"/>
            <a:ext cx="1748089" cy="1613043"/>
          </a:xfrm>
          <a:prstGeom prst="rect">
            <a:avLst/>
          </a:prstGeom>
        </p:spPr>
      </p:pic>
      <p:pic>
        <p:nvPicPr>
          <p:cNvPr id="5" name="Picture 4">
            <a:extLst>
              <a:ext uri="{FF2B5EF4-FFF2-40B4-BE49-F238E27FC236}">
                <a16:creationId xmlns:a16="http://schemas.microsoft.com/office/drawing/2014/main" id="{575F2D87-BCF9-38B8-EBED-20AA26256DEA}"/>
              </a:ext>
            </a:extLst>
          </p:cNvPr>
          <p:cNvPicPr>
            <a:picLocks noChangeAspect="1"/>
          </p:cNvPicPr>
          <p:nvPr userDrawn="1"/>
        </p:nvPicPr>
        <p:blipFill>
          <a:blip r:embed="rId4"/>
          <a:stretch>
            <a:fillRect/>
          </a:stretch>
        </p:blipFill>
        <p:spPr>
          <a:xfrm>
            <a:off x="9266661" y="3132256"/>
            <a:ext cx="2010301" cy="1704386"/>
          </a:xfrm>
          <a:prstGeom prst="rect">
            <a:avLst/>
          </a:prstGeom>
        </p:spPr>
      </p:pic>
      <p:pic>
        <p:nvPicPr>
          <p:cNvPr id="6" name="Picture 5">
            <a:extLst>
              <a:ext uri="{FF2B5EF4-FFF2-40B4-BE49-F238E27FC236}">
                <a16:creationId xmlns:a16="http://schemas.microsoft.com/office/drawing/2014/main" id="{F391519F-AFC7-24C6-6C2F-05DCB1E31B39}"/>
              </a:ext>
            </a:extLst>
          </p:cNvPr>
          <p:cNvPicPr>
            <a:picLocks noChangeAspect="1"/>
          </p:cNvPicPr>
          <p:nvPr userDrawn="1"/>
        </p:nvPicPr>
        <p:blipFill>
          <a:blip r:embed="rId5"/>
          <a:stretch>
            <a:fillRect/>
          </a:stretch>
        </p:blipFill>
        <p:spPr>
          <a:xfrm>
            <a:off x="9603775" y="5107858"/>
            <a:ext cx="2080225" cy="1267364"/>
          </a:xfrm>
          <a:prstGeom prst="rect">
            <a:avLst/>
          </a:prstGeom>
        </p:spPr>
      </p:pic>
      <p:pic>
        <p:nvPicPr>
          <p:cNvPr id="7" name="Picture 6">
            <a:extLst>
              <a:ext uri="{FF2B5EF4-FFF2-40B4-BE49-F238E27FC236}">
                <a16:creationId xmlns:a16="http://schemas.microsoft.com/office/drawing/2014/main" id="{F4F52B7C-0175-26F6-39D6-069F731945D1}"/>
              </a:ext>
            </a:extLst>
          </p:cNvPr>
          <p:cNvPicPr>
            <a:picLocks noChangeAspect="1"/>
          </p:cNvPicPr>
          <p:nvPr userDrawn="1"/>
        </p:nvPicPr>
        <p:blipFill>
          <a:blip r:embed="rId6"/>
          <a:stretch>
            <a:fillRect/>
          </a:stretch>
        </p:blipFill>
        <p:spPr>
          <a:xfrm rot="5400000">
            <a:off x="7808969" y="1388707"/>
            <a:ext cx="1242933" cy="1701733"/>
          </a:xfrm>
          <a:prstGeom prst="rect">
            <a:avLst/>
          </a:prstGeom>
        </p:spPr>
      </p:pic>
      <p:pic>
        <p:nvPicPr>
          <p:cNvPr id="8" name="Picture 7">
            <a:extLst>
              <a:ext uri="{FF2B5EF4-FFF2-40B4-BE49-F238E27FC236}">
                <a16:creationId xmlns:a16="http://schemas.microsoft.com/office/drawing/2014/main" id="{3AE9F64D-FEAD-F082-2796-EC2B22D19B84}"/>
              </a:ext>
            </a:extLst>
          </p:cNvPr>
          <p:cNvPicPr>
            <a:picLocks noChangeAspect="1"/>
          </p:cNvPicPr>
          <p:nvPr userDrawn="1"/>
        </p:nvPicPr>
        <p:blipFill>
          <a:blip r:embed="rId7"/>
          <a:stretch>
            <a:fillRect/>
          </a:stretch>
        </p:blipFill>
        <p:spPr>
          <a:xfrm>
            <a:off x="7392200" y="5105740"/>
            <a:ext cx="2076472" cy="1267364"/>
          </a:xfrm>
          <a:prstGeom prst="rect">
            <a:avLst/>
          </a:prstGeom>
        </p:spPr>
      </p:pic>
      <p:pic>
        <p:nvPicPr>
          <p:cNvPr id="9" name="Picture 8">
            <a:extLst>
              <a:ext uri="{FF2B5EF4-FFF2-40B4-BE49-F238E27FC236}">
                <a16:creationId xmlns:a16="http://schemas.microsoft.com/office/drawing/2014/main" id="{A570D825-D775-4779-BDEE-0A20DD4CFADF}"/>
              </a:ext>
            </a:extLst>
          </p:cNvPr>
          <p:cNvPicPr>
            <a:picLocks noChangeAspect="1"/>
          </p:cNvPicPr>
          <p:nvPr userDrawn="1"/>
        </p:nvPicPr>
        <p:blipFill>
          <a:blip r:embed="rId8"/>
          <a:stretch>
            <a:fillRect/>
          </a:stretch>
        </p:blipFill>
        <p:spPr>
          <a:xfrm>
            <a:off x="4969989" y="3052355"/>
            <a:ext cx="1575997" cy="1591757"/>
          </a:xfrm>
          <a:prstGeom prst="rect">
            <a:avLst/>
          </a:prstGeom>
        </p:spPr>
      </p:pic>
      <p:pic>
        <p:nvPicPr>
          <p:cNvPr id="10" name="Picture 9">
            <a:extLst>
              <a:ext uri="{FF2B5EF4-FFF2-40B4-BE49-F238E27FC236}">
                <a16:creationId xmlns:a16="http://schemas.microsoft.com/office/drawing/2014/main" id="{B3D1222E-936F-B89A-6A8E-555F4EBCF530}"/>
              </a:ext>
            </a:extLst>
          </p:cNvPr>
          <p:cNvPicPr>
            <a:picLocks noChangeAspect="1"/>
          </p:cNvPicPr>
          <p:nvPr userDrawn="1"/>
        </p:nvPicPr>
        <p:blipFill>
          <a:blip r:embed="rId9"/>
          <a:stretch>
            <a:fillRect/>
          </a:stretch>
        </p:blipFill>
        <p:spPr>
          <a:xfrm>
            <a:off x="9673699" y="1685317"/>
            <a:ext cx="2167629" cy="1179959"/>
          </a:xfrm>
          <a:prstGeom prst="rect">
            <a:avLst/>
          </a:prstGeom>
        </p:spPr>
      </p:pic>
      <p:pic>
        <p:nvPicPr>
          <p:cNvPr id="11" name="Picture 10">
            <a:extLst>
              <a:ext uri="{FF2B5EF4-FFF2-40B4-BE49-F238E27FC236}">
                <a16:creationId xmlns:a16="http://schemas.microsoft.com/office/drawing/2014/main" id="{26A310F5-8634-EEC6-27BD-2C2396546CF7}"/>
              </a:ext>
            </a:extLst>
          </p:cNvPr>
          <p:cNvPicPr>
            <a:picLocks noChangeAspect="1"/>
          </p:cNvPicPr>
          <p:nvPr userDrawn="1"/>
        </p:nvPicPr>
        <p:blipFill>
          <a:blip r:embed="rId10"/>
          <a:stretch>
            <a:fillRect/>
          </a:stretch>
        </p:blipFill>
        <p:spPr>
          <a:xfrm>
            <a:off x="3928823" y="1498139"/>
            <a:ext cx="1551720" cy="1478179"/>
          </a:xfrm>
          <a:prstGeom prst="rect">
            <a:avLst/>
          </a:prstGeom>
        </p:spPr>
      </p:pic>
      <p:pic>
        <p:nvPicPr>
          <p:cNvPr id="12" name="Picture 11">
            <a:extLst>
              <a:ext uri="{FF2B5EF4-FFF2-40B4-BE49-F238E27FC236}">
                <a16:creationId xmlns:a16="http://schemas.microsoft.com/office/drawing/2014/main" id="{459F8DEB-593E-FD8F-5A05-34DB640B8D89}"/>
              </a:ext>
            </a:extLst>
          </p:cNvPr>
          <p:cNvPicPr>
            <a:picLocks noChangeAspect="1"/>
          </p:cNvPicPr>
          <p:nvPr userDrawn="1"/>
        </p:nvPicPr>
        <p:blipFill>
          <a:blip r:embed="rId11"/>
          <a:stretch>
            <a:fillRect/>
          </a:stretch>
        </p:blipFill>
        <p:spPr>
          <a:xfrm>
            <a:off x="5834875" y="4843833"/>
            <a:ext cx="1422222" cy="1529271"/>
          </a:xfrm>
          <a:prstGeom prst="rect">
            <a:avLst/>
          </a:prstGeom>
        </p:spPr>
      </p:pic>
      <p:pic>
        <p:nvPicPr>
          <p:cNvPr id="13" name="Picture 12">
            <a:extLst>
              <a:ext uri="{FF2B5EF4-FFF2-40B4-BE49-F238E27FC236}">
                <a16:creationId xmlns:a16="http://schemas.microsoft.com/office/drawing/2014/main" id="{EC6199A8-53E8-2FCD-0581-BD76DFDB82EE}"/>
              </a:ext>
            </a:extLst>
          </p:cNvPr>
          <p:cNvPicPr>
            <a:picLocks noChangeAspect="1"/>
          </p:cNvPicPr>
          <p:nvPr userDrawn="1"/>
        </p:nvPicPr>
        <p:blipFill>
          <a:blip r:embed="rId12"/>
          <a:stretch>
            <a:fillRect/>
          </a:stretch>
        </p:blipFill>
        <p:spPr>
          <a:xfrm>
            <a:off x="2642482" y="3351925"/>
            <a:ext cx="1841214" cy="1161289"/>
          </a:xfrm>
          <a:prstGeom prst="rect">
            <a:avLst/>
          </a:prstGeom>
        </p:spPr>
      </p:pic>
      <p:pic>
        <p:nvPicPr>
          <p:cNvPr id="14" name="Picture 13">
            <a:extLst>
              <a:ext uri="{FF2B5EF4-FFF2-40B4-BE49-F238E27FC236}">
                <a16:creationId xmlns:a16="http://schemas.microsoft.com/office/drawing/2014/main" id="{762CC330-C17C-A869-160C-CB8E07A4552D}"/>
              </a:ext>
            </a:extLst>
          </p:cNvPr>
          <p:cNvPicPr>
            <a:picLocks noChangeAspect="1"/>
          </p:cNvPicPr>
          <p:nvPr userDrawn="1"/>
        </p:nvPicPr>
        <p:blipFill>
          <a:blip r:embed="rId13"/>
          <a:stretch>
            <a:fillRect/>
          </a:stretch>
        </p:blipFill>
        <p:spPr>
          <a:xfrm>
            <a:off x="3904546" y="4770492"/>
            <a:ext cx="1575997" cy="1610711"/>
          </a:xfrm>
          <a:prstGeom prst="rect">
            <a:avLst/>
          </a:prstGeom>
        </p:spPr>
      </p:pic>
      <p:pic>
        <p:nvPicPr>
          <p:cNvPr id="16" name="Picture 15">
            <a:extLst>
              <a:ext uri="{FF2B5EF4-FFF2-40B4-BE49-F238E27FC236}">
                <a16:creationId xmlns:a16="http://schemas.microsoft.com/office/drawing/2014/main" id="{0812A81E-437E-0F59-1DCD-ED5ECC8027AF}"/>
              </a:ext>
            </a:extLst>
          </p:cNvPr>
          <p:cNvPicPr>
            <a:picLocks noChangeAspect="1"/>
          </p:cNvPicPr>
          <p:nvPr userDrawn="1"/>
        </p:nvPicPr>
        <p:blipFill>
          <a:blip r:embed="rId14"/>
          <a:stretch>
            <a:fillRect/>
          </a:stretch>
        </p:blipFill>
        <p:spPr>
          <a:xfrm>
            <a:off x="551145" y="1464056"/>
            <a:ext cx="1094775" cy="1412195"/>
          </a:xfrm>
          <a:prstGeom prst="rect">
            <a:avLst/>
          </a:prstGeom>
        </p:spPr>
      </p:pic>
      <p:pic>
        <p:nvPicPr>
          <p:cNvPr id="17" name="Picture 16">
            <a:extLst>
              <a:ext uri="{FF2B5EF4-FFF2-40B4-BE49-F238E27FC236}">
                <a16:creationId xmlns:a16="http://schemas.microsoft.com/office/drawing/2014/main" id="{5E5A4346-A694-54B1-F68F-357813BE528A}"/>
              </a:ext>
            </a:extLst>
          </p:cNvPr>
          <p:cNvPicPr>
            <a:picLocks noChangeAspect="1"/>
          </p:cNvPicPr>
          <p:nvPr userDrawn="1"/>
        </p:nvPicPr>
        <p:blipFill>
          <a:blip r:embed="rId15"/>
          <a:stretch>
            <a:fillRect/>
          </a:stretch>
        </p:blipFill>
        <p:spPr>
          <a:xfrm>
            <a:off x="508000" y="3429000"/>
            <a:ext cx="1865102" cy="1161290"/>
          </a:xfrm>
          <a:prstGeom prst="rect">
            <a:avLst/>
          </a:prstGeom>
        </p:spPr>
      </p:pic>
      <p:pic>
        <p:nvPicPr>
          <p:cNvPr id="18" name="Picture 17">
            <a:extLst>
              <a:ext uri="{FF2B5EF4-FFF2-40B4-BE49-F238E27FC236}">
                <a16:creationId xmlns:a16="http://schemas.microsoft.com/office/drawing/2014/main" id="{8F4812F3-DFBA-066E-0CB6-D05777A04694}"/>
              </a:ext>
            </a:extLst>
          </p:cNvPr>
          <p:cNvPicPr>
            <a:picLocks noChangeAspect="1"/>
          </p:cNvPicPr>
          <p:nvPr userDrawn="1"/>
        </p:nvPicPr>
        <p:blipFill>
          <a:blip r:embed="rId16"/>
          <a:stretch>
            <a:fillRect/>
          </a:stretch>
        </p:blipFill>
        <p:spPr>
          <a:xfrm>
            <a:off x="2294552" y="1549025"/>
            <a:ext cx="952897" cy="1376406"/>
          </a:xfrm>
          <a:prstGeom prst="rect">
            <a:avLst/>
          </a:prstGeom>
        </p:spPr>
      </p:pic>
    </p:spTree>
    <p:extLst>
      <p:ext uri="{BB962C8B-B14F-4D97-AF65-F5344CB8AC3E}">
        <p14:creationId xmlns:p14="http://schemas.microsoft.com/office/powerpoint/2010/main" val="218031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7A5A-972F-1ABC-B0EC-B693F249C486}"/>
              </a:ext>
            </a:extLst>
          </p:cNvPr>
          <p:cNvSpPr>
            <a:spLocks noGrp="1"/>
          </p:cNvSpPr>
          <p:nvPr>
            <p:ph type="title"/>
          </p:nvPr>
        </p:nvSpPr>
        <p:spPr/>
        <p:txBody>
          <a:bodyPr/>
          <a:lstStyle/>
          <a:p>
            <a:r>
              <a:rPr lang="en-GB"/>
              <a:t>Click to edit Master title style</a:t>
            </a:r>
            <a:endParaRPr lang="en-US"/>
          </a:p>
        </p:txBody>
      </p:sp>
      <p:pic>
        <p:nvPicPr>
          <p:cNvPr id="19" name="Picture 18">
            <a:extLst>
              <a:ext uri="{FF2B5EF4-FFF2-40B4-BE49-F238E27FC236}">
                <a16:creationId xmlns:a16="http://schemas.microsoft.com/office/drawing/2014/main" id="{4C5061F9-176A-DF1D-E0D7-2E801A754EAC}"/>
              </a:ext>
            </a:extLst>
          </p:cNvPr>
          <p:cNvPicPr>
            <a:picLocks noChangeAspect="1"/>
          </p:cNvPicPr>
          <p:nvPr userDrawn="1"/>
        </p:nvPicPr>
        <p:blipFill>
          <a:blip r:embed="rId2"/>
          <a:stretch>
            <a:fillRect/>
          </a:stretch>
        </p:blipFill>
        <p:spPr>
          <a:xfrm>
            <a:off x="551145" y="1509124"/>
            <a:ext cx="1468374" cy="1468374"/>
          </a:xfrm>
          <a:prstGeom prst="rect">
            <a:avLst/>
          </a:prstGeom>
        </p:spPr>
      </p:pic>
      <p:pic>
        <p:nvPicPr>
          <p:cNvPr id="20" name="Picture 19">
            <a:extLst>
              <a:ext uri="{FF2B5EF4-FFF2-40B4-BE49-F238E27FC236}">
                <a16:creationId xmlns:a16="http://schemas.microsoft.com/office/drawing/2014/main" id="{D8ACD425-0E16-B261-46D2-3A55FA92AAEB}"/>
              </a:ext>
            </a:extLst>
          </p:cNvPr>
          <p:cNvPicPr>
            <a:picLocks noChangeAspect="1"/>
          </p:cNvPicPr>
          <p:nvPr userDrawn="1"/>
        </p:nvPicPr>
        <p:blipFill>
          <a:blip r:embed="rId3"/>
          <a:stretch>
            <a:fillRect/>
          </a:stretch>
        </p:blipFill>
        <p:spPr>
          <a:xfrm>
            <a:off x="2291588" y="1509124"/>
            <a:ext cx="1000252" cy="1485449"/>
          </a:xfrm>
          <a:prstGeom prst="rect">
            <a:avLst/>
          </a:prstGeom>
        </p:spPr>
      </p:pic>
      <p:pic>
        <p:nvPicPr>
          <p:cNvPr id="21" name="Picture 20">
            <a:extLst>
              <a:ext uri="{FF2B5EF4-FFF2-40B4-BE49-F238E27FC236}">
                <a16:creationId xmlns:a16="http://schemas.microsoft.com/office/drawing/2014/main" id="{E853E96F-6985-14A9-7827-0F0B3A73509D}"/>
              </a:ext>
            </a:extLst>
          </p:cNvPr>
          <p:cNvPicPr>
            <a:picLocks noChangeAspect="1"/>
          </p:cNvPicPr>
          <p:nvPr userDrawn="1"/>
        </p:nvPicPr>
        <p:blipFill>
          <a:blip r:embed="rId4"/>
          <a:stretch>
            <a:fillRect/>
          </a:stretch>
        </p:blipFill>
        <p:spPr>
          <a:xfrm>
            <a:off x="3498596" y="1509124"/>
            <a:ext cx="1077468" cy="1529739"/>
          </a:xfrm>
          <a:prstGeom prst="rect">
            <a:avLst/>
          </a:prstGeom>
        </p:spPr>
      </p:pic>
      <p:pic>
        <p:nvPicPr>
          <p:cNvPr id="22" name="Picture 21">
            <a:extLst>
              <a:ext uri="{FF2B5EF4-FFF2-40B4-BE49-F238E27FC236}">
                <a16:creationId xmlns:a16="http://schemas.microsoft.com/office/drawing/2014/main" id="{B0C0CF93-630A-AB1B-BF09-475ACA0DE2B5}"/>
              </a:ext>
            </a:extLst>
          </p:cNvPr>
          <p:cNvPicPr>
            <a:picLocks noChangeAspect="1"/>
          </p:cNvPicPr>
          <p:nvPr userDrawn="1"/>
        </p:nvPicPr>
        <p:blipFill>
          <a:blip r:embed="rId5"/>
          <a:stretch>
            <a:fillRect/>
          </a:stretch>
        </p:blipFill>
        <p:spPr>
          <a:xfrm>
            <a:off x="4867656" y="1509124"/>
            <a:ext cx="2085950" cy="1485449"/>
          </a:xfrm>
          <a:prstGeom prst="rect">
            <a:avLst/>
          </a:prstGeom>
        </p:spPr>
      </p:pic>
      <p:pic>
        <p:nvPicPr>
          <p:cNvPr id="23" name="Picture 22">
            <a:extLst>
              <a:ext uri="{FF2B5EF4-FFF2-40B4-BE49-F238E27FC236}">
                <a16:creationId xmlns:a16="http://schemas.microsoft.com/office/drawing/2014/main" id="{4C477F20-57FD-6837-AE1D-C8CA6C5F377A}"/>
              </a:ext>
            </a:extLst>
          </p:cNvPr>
          <p:cNvPicPr>
            <a:picLocks noChangeAspect="1"/>
          </p:cNvPicPr>
          <p:nvPr userDrawn="1"/>
        </p:nvPicPr>
        <p:blipFill>
          <a:blip r:embed="rId6"/>
          <a:stretch>
            <a:fillRect/>
          </a:stretch>
        </p:blipFill>
        <p:spPr>
          <a:xfrm>
            <a:off x="551145" y="3296648"/>
            <a:ext cx="1974486" cy="545194"/>
          </a:xfrm>
          <a:prstGeom prst="rect">
            <a:avLst/>
          </a:prstGeom>
        </p:spPr>
      </p:pic>
      <p:pic>
        <p:nvPicPr>
          <p:cNvPr id="24" name="Picture 23">
            <a:extLst>
              <a:ext uri="{FF2B5EF4-FFF2-40B4-BE49-F238E27FC236}">
                <a16:creationId xmlns:a16="http://schemas.microsoft.com/office/drawing/2014/main" id="{36320EEA-76E9-95ED-0856-F3064E64FC31}"/>
              </a:ext>
            </a:extLst>
          </p:cNvPr>
          <p:cNvPicPr>
            <a:picLocks noChangeAspect="1"/>
          </p:cNvPicPr>
          <p:nvPr userDrawn="1"/>
        </p:nvPicPr>
        <p:blipFill>
          <a:blip r:embed="rId7"/>
          <a:stretch>
            <a:fillRect/>
          </a:stretch>
        </p:blipFill>
        <p:spPr>
          <a:xfrm>
            <a:off x="2791714" y="3230886"/>
            <a:ext cx="1261149" cy="1393437"/>
          </a:xfrm>
          <a:prstGeom prst="rect">
            <a:avLst/>
          </a:prstGeom>
        </p:spPr>
      </p:pic>
      <p:pic>
        <p:nvPicPr>
          <p:cNvPr id="25" name="Picture 24">
            <a:extLst>
              <a:ext uri="{FF2B5EF4-FFF2-40B4-BE49-F238E27FC236}">
                <a16:creationId xmlns:a16="http://schemas.microsoft.com/office/drawing/2014/main" id="{8E5C920A-729B-AEDB-1BD4-41C8D6475DA6}"/>
              </a:ext>
            </a:extLst>
          </p:cNvPr>
          <p:cNvPicPr>
            <a:picLocks noChangeAspect="1"/>
          </p:cNvPicPr>
          <p:nvPr userDrawn="1"/>
        </p:nvPicPr>
        <p:blipFill>
          <a:blip r:embed="rId8"/>
          <a:stretch>
            <a:fillRect/>
          </a:stretch>
        </p:blipFill>
        <p:spPr>
          <a:xfrm>
            <a:off x="551145" y="4143917"/>
            <a:ext cx="1974486" cy="1142596"/>
          </a:xfrm>
          <a:prstGeom prst="rect">
            <a:avLst/>
          </a:prstGeom>
        </p:spPr>
      </p:pic>
      <p:pic>
        <p:nvPicPr>
          <p:cNvPr id="26" name="Picture 25">
            <a:extLst>
              <a:ext uri="{FF2B5EF4-FFF2-40B4-BE49-F238E27FC236}">
                <a16:creationId xmlns:a16="http://schemas.microsoft.com/office/drawing/2014/main" id="{47F27E8A-A109-7B1F-4D13-5089B0FA726D}"/>
              </a:ext>
            </a:extLst>
          </p:cNvPr>
          <p:cNvPicPr>
            <a:picLocks noChangeAspect="1"/>
          </p:cNvPicPr>
          <p:nvPr userDrawn="1"/>
        </p:nvPicPr>
        <p:blipFill>
          <a:blip r:embed="rId9"/>
          <a:stretch>
            <a:fillRect/>
          </a:stretch>
        </p:blipFill>
        <p:spPr>
          <a:xfrm>
            <a:off x="2780559" y="4860636"/>
            <a:ext cx="1555768" cy="919317"/>
          </a:xfrm>
          <a:prstGeom prst="rect">
            <a:avLst/>
          </a:prstGeom>
        </p:spPr>
      </p:pic>
      <p:pic>
        <p:nvPicPr>
          <p:cNvPr id="28" name="Picture 27">
            <a:extLst>
              <a:ext uri="{FF2B5EF4-FFF2-40B4-BE49-F238E27FC236}">
                <a16:creationId xmlns:a16="http://schemas.microsoft.com/office/drawing/2014/main" id="{99463D56-CDAE-B792-6DF5-EB535C2F6DB7}"/>
              </a:ext>
            </a:extLst>
          </p:cNvPr>
          <p:cNvPicPr>
            <a:picLocks noChangeAspect="1"/>
          </p:cNvPicPr>
          <p:nvPr userDrawn="1"/>
        </p:nvPicPr>
        <p:blipFill>
          <a:blip r:embed="rId10"/>
          <a:stretch>
            <a:fillRect/>
          </a:stretch>
        </p:blipFill>
        <p:spPr>
          <a:xfrm>
            <a:off x="4336327" y="3296648"/>
            <a:ext cx="1540287" cy="1561102"/>
          </a:xfrm>
          <a:prstGeom prst="rect">
            <a:avLst/>
          </a:prstGeom>
        </p:spPr>
      </p:pic>
      <p:pic>
        <p:nvPicPr>
          <p:cNvPr id="29" name="Picture 28">
            <a:extLst>
              <a:ext uri="{FF2B5EF4-FFF2-40B4-BE49-F238E27FC236}">
                <a16:creationId xmlns:a16="http://schemas.microsoft.com/office/drawing/2014/main" id="{E1558F52-5C24-E47C-2DFC-AAAE86D1222F}"/>
              </a:ext>
            </a:extLst>
          </p:cNvPr>
          <p:cNvPicPr>
            <a:picLocks noChangeAspect="1"/>
          </p:cNvPicPr>
          <p:nvPr userDrawn="1"/>
        </p:nvPicPr>
        <p:blipFill>
          <a:blip r:embed="rId11"/>
          <a:stretch>
            <a:fillRect/>
          </a:stretch>
        </p:blipFill>
        <p:spPr>
          <a:xfrm>
            <a:off x="9885824" y="3674442"/>
            <a:ext cx="1768584" cy="1501067"/>
          </a:xfrm>
          <a:prstGeom prst="rect">
            <a:avLst/>
          </a:prstGeom>
        </p:spPr>
      </p:pic>
      <p:pic>
        <p:nvPicPr>
          <p:cNvPr id="30" name="Picture 29">
            <a:extLst>
              <a:ext uri="{FF2B5EF4-FFF2-40B4-BE49-F238E27FC236}">
                <a16:creationId xmlns:a16="http://schemas.microsoft.com/office/drawing/2014/main" id="{3FB1DBBF-122E-31F4-C708-8F8A9656F6CA}"/>
              </a:ext>
            </a:extLst>
          </p:cNvPr>
          <p:cNvPicPr>
            <a:picLocks noChangeAspect="1"/>
          </p:cNvPicPr>
          <p:nvPr userDrawn="1"/>
        </p:nvPicPr>
        <p:blipFill>
          <a:blip r:embed="rId12"/>
          <a:stretch>
            <a:fillRect/>
          </a:stretch>
        </p:blipFill>
        <p:spPr>
          <a:xfrm>
            <a:off x="6015176" y="3230886"/>
            <a:ext cx="694129" cy="1626864"/>
          </a:xfrm>
          <a:prstGeom prst="rect">
            <a:avLst/>
          </a:prstGeom>
        </p:spPr>
      </p:pic>
      <p:pic>
        <p:nvPicPr>
          <p:cNvPr id="31" name="Picture 30">
            <a:extLst>
              <a:ext uri="{FF2B5EF4-FFF2-40B4-BE49-F238E27FC236}">
                <a16:creationId xmlns:a16="http://schemas.microsoft.com/office/drawing/2014/main" id="{4ADE4F33-B499-2514-9B6C-A264A6B16961}"/>
              </a:ext>
            </a:extLst>
          </p:cNvPr>
          <p:cNvPicPr>
            <a:picLocks noChangeAspect="1"/>
          </p:cNvPicPr>
          <p:nvPr userDrawn="1"/>
        </p:nvPicPr>
        <p:blipFill>
          <a:blip r:embed="rId13"/>
          <a:stretch>
            <a:fillRect/>
          </a:stretch>
        </p:blipFill>
        <p:spPr>
          <a:xfrm>
            <a:off x="7027013" y="1530201"/>
            <a:ext cx="2024627" cy="824848"/>
          </a:xfrm>
          <a:prstGeom prst="rect">
            <a:avLst/>
          </a:prstGeom>
        </p:spPr>
      </p:pic>
      <p:pic>
        <p:nvPicPr>
          <p:cNvPr id="32" name="Picture 31">
            <a:extLst>
              <a:ext uri="{FF2B5EF4-FFF2-40B4-BE49-F238E27FC236}">
                <a16:creationId xmlns:a16="http://schemas.microsoft.com/office/drawing/2014/main" id="{1DD8E859-4B42-8280-3D31-DEE36E8EC8E9}"/>
              </a:ext>
            </a:extLst>
          </p:cNvPr>
          <p:cNvPicPr>
            <a:picLocks noChangeAspect="1"/>
          </p:cNvPicPr>
          <p:nvPr userDrawn="1"/>
        </p:nvPicPr>
        <p:blipFill>
          <a:blip r:embed="rId14"/>
          <a:stretch>
            <a:fillRect/>
          </a:stretch>
        </p:blipFill>
        <p:spPr>
          <a:xfrm>
            <a:off x="7092168" y="2518203"/>
            <a:ext cx="2046137" cy="1029669"/>
          </a:xfrm>
          <a:prstGeom prst="rect">
            <a:avLst/>
          </a:prstGeom>
        </p:spPr>
      </p:pic>
      <p:pic>
        <p:nvPicPr>
          <p:cNvPr id="33" name="Picture 32">
            <a:extLst>
              <a:ext uri="{FF2B5EF4-FFF2-40B4-BE49-F238E27FC236}">
                <a16:creationId xmlns:a16="http://schemas.microsoft.com/office/drawing/2014/main" id="{99529386-6FE9-2169-FFE3-57491F7FE0BD}"/>
              </a:ext>
            </a:extLst>
          </p:cNvPr>
          <p:cNvPicPr>
            <a:picLocks noChangeAspect="1"/>
          </p:cNvPicPr>
          <p:nvPr userDrawn="1"/>
        </p:nvPicPr>
        <p:blipFill>
          <a:blip r:embed="rId15"/>
          <a:stretch>
            <a:fillRect/>
          </a:stretch>
        </p:blipFill>
        <p:spPr>
          <a:xfrm>
            <a:off x="10550630" y="5327810"/>
            <a:ext cx="1202817" cy="1195527"/>
          </a:xfrm>
          <a:prstGeom prst="rect">
            <a:avLst/>
          </a:prstGeom>
        </p:spPr>
      </p:pic>
      <p:pic>
        <p:nvPicPr>
          <p:cNvPr id="34" name="Picture 33">
            <a:extLst>
              <a:ext uri="{FF2B5EF4-FFF2-40B4-BE49-F238E27FC236}">
                <a16:creationId xmlns:a16="http://schemas.microsoft.com/office/drawing/2014/main" id="{7D93C342-B7CF-DDC3-48BE-2B9F5D5DFF91}"/>
              </a:ext>
            </a:extLst>
          </p:cNvPr>
          <p:cNvPicPr>
            <a:picLocks noChangeAspect="1"/>
          </p:cNvPicPr>
          <p:nvPr userDrawn="1"/>
        </p:nvPicPr>
        <p:blipFill>
          <a:blip r:embed="rId16"/>
          <a:stretch>
            <a:fillRect/>
          </a:stretch>
        </p:blipFill>
        <p:spPr>
          <a:xfrm>
            <a:off x="8813836" y="3711026"/>
            <a:ext cx="946646" cy="2236978"/>
          </a:xfrm>
          <a:prstGeom prst="rect">
            <a:avLst/>
          </a:prstGeom>
        </p:spPr>
      </p:pic>
      <p:pic>
        <p:nvPicPr>
          <p:cNvPr id="35" name="Picture 34">
            <a:extLst>
              <a:ext uri="{FF2B5EF4-FFF2-40B4-BE49-F238E27FC236}">
                <a16:creationId xmlns:a16="http://schemas.microsoft.com/office/drawing/2014/main" id="{72416874-1650-B6C6-F3C1-D7BFBD5CB9D7}"/>
              </a:ext>
            </a:extLst>
          </p:cNvPr>
          <p:cNvPicPr>
            <a:picLocks noChangeAspect="1"/>
          </p:cNvPicPr>
          <p:nvPr userDrawn="1"/>
        </p:nvPicPr>
        <p:blipFill>
          <a:blip r:embed="rId17"/>
          <a:stretch>
            <a:fillRect/>
          </a:stretch>
        </p:blipFill>
        <p:spPr>
          <a:xfrm>
            <a:off x="7068810" y="3711026"/>
            <a:ext cx="1646997" cy="1427901"/>
          </a:xfrm>
          <a:prstGeom prst="rect">
            <a:avLst/>
          </a:prstGeom>
        </p:spPr>
      </p:pic>
      <p:pic>
        <p:nvPicPr>
          <p:cNvPr id="36" name="Picture 35">
            <a:extLst>
              <a:ext uri="{FF2B5EF4-FFF2-40B4-BE49-F238E27FC236}">
                <a16:creationId xmlns:a16="http://schemas.microsoft.com/office/drawing/2014/main" id="{291DDAD1-F47A-6AFA-896D-E447CFD6C426}"/>
              </a:ext>
            </a:extLst>
          </p:cNvPr>
          <p:cNvPicPr>
            <a:picLocks noChangeAspect="1"/>
          </p:cNvPicPr>
          <p:nvPr userDrawn="1"/>
        </p:nvPicPr>
        <p:blipFill>
          <a:blip r:embed="rId18"/>
          <a:stretch>
            <a:fillRect/>
          </a:stretch>
        </p:blipFill>
        <p:spPr>
          <a:xfrm>
            <a:off x="7828291" y="5327799"/>
            <a:ext cx="768272" cy="907958"/>
          </a:xfrm>
          <a:prstGeom prst="rect">
            <a:avLst/>
          </a:prstGeom>
        </p:spPr>
      </p:pic>
      <p:pic>
        <p:nvPicPr>
          <p:cNvPr id="37" name="Picture 36">
            <a:extLst>
              <a:ext uri="{FF2B5EF4-FFF2-40B4-BE49-F238E27FC236}">
                <a16:creationId xmlns:a16="http://schemas.microsoft.com/office/drawing/2014/main" id="{0125CE80-1164-84F1-2EDD-C29F871F6EFA}"/>
              </a:ext>
            </a:extLst>
          </p:cNvPr>
          <p:cNvPicPr>
            <a:picLocks noChangeAspect="1"/>
          </p:cNvPicPr>
          <p:nvPr userDrawn="1"/>
        </p:nvPicPr>
        <p:blipFill>
          <a:blip r:embed="rId19"/>
          <a:stretch>
            <a:fillRect/>
          </a:stretch>
        </p:blipFill>
        <p:spPr>
          <a:xfrm>
            <a:off x="9317071" y="2402009"/>
            <a:ext cx="2368458" cy="1142596"/>
          </a:xfrm>
          <a:prstGeom prst="rect">
            <a:avLst/>
          </a:prstGeom>
        </p:spPr>
      </p:pic>
      <p:pic>
        <p:nvPicPr>
          <p:cNvPr id="38" name="Picture 37">
            <a:extLst>
              <a:ext uri="{FF2B5EF4-FFF2-40B4-BE49-F238E27FC236}">
                <a16:creationId xmlns:a16="http://schemas.microsoft.com/office/drawing/2014/main" id="{310EE170-7F98-B030-60BE-CD9653058C9E}"/>
              </a:ext>
            </a:extLst>
          </p:cNvPr>
          <p:cNvPicPr>
            <a:picLocks noChangeAspect="1"/>
          </p:cNvPicPr>
          <p:nvPr userDrawn="1"/>
        </p:nvPicPr>
        <p:blipFill>
          <a:blip r:embed="rId20"/>
          <a:stretch>
            <a:fillRect/>
          </a:stretch>
        </p:blipFill>
        <p:spPr>
          <a:xfrm>
            <a:off x="3323974" y="4411639"/>
            <a:ext cx="831103" cy="620697"/>
          </a:xfrm>
          <a:prstGeom prst="rect">
            <a:avLst/>
          </a:prstGeom>
        </p:spPr>
      </p:pic>
      <p:pic>
        <p:nvPicPr>
          <p:cNvPr id="39" name="Picture 38">
            <a:extLst>
              <a:ext uri="{FF2B5EF4-FFF2-40B4-BE49-F238E27FC236}">
                <a16:creationId xmlns:a16="http://schemas.microsoft.com/office/drawing/2014/main" id="{AC21EF77-7232-C646-23A5-F0C1FFB89A8F}"/>
              </a:ext>
            </a:extLst>
          </p:cNvPr>
          <p:cNvPicPr>
            <a:picLocks noChangeAspect="1"/>
          </p:cNvPicPr>
          <p:nvPr userDrawn="1"/>
        </p:nvPicPr>
        <p:blipFill>
          <a:blip r:embed="rId21"/>
          <a:stretch>
            <a:fillRect/>
          </a:stretch>
        </p:blipFill>
        <p:spPr>
          <a:xfrm>
            <a:off x="9005403" y="1605390"/>
            <a:ext cx="755079" cy="1010898"/>
          </a:xfrm>
          <a:prstGeom prst="rect">
            <a:avLst/>
          </a:prstGeom>
        </p:spPr>
      </p:pic>
      <p:pic>
        <p:nvPicPr>
          <p:cNvPr id="40" name="Picture 39">
            <a:extLst>
              <a:ext uri="{FF2B5EF4-FFF2-40B4-BE49-F238E27FC236}">
                <a16:creationId xmlns:a16="http://schemas.microsoft.com/office/drawing/2014/main" id="{8F87E921-30C4-96F9-E9ED-D100FF3C8FFD}"/>
              </a:ext>
            </a:extLst>
          </p:cNvPr>
          <p:cNvPicPr>
            <a:picLocks noChangeAspect="1"/>
          </p:cNvPicPr>
          <p:nvPr userDrawn="1"/>
        </p:nvPicPr>
        <p:blipFill>
          <a:blip r:embed="rId22"/>
          <a:stretch>
            <a:fillRect/>
          </a:stretch>
        </p:blipFill>
        <p:spPr>
          <a:xfrm>
            <a:off x="10062842" y="1508722"/>
            <a:ext cx="1134848" cy="846327"/>
          </a:xfrm>
          <a:prstGeom prst="rect">
            <a:avLst/>
          </a:prstGeom>
        </p:spPr>
      </p:pic>
      <p:pic>
        <p:nvPicPr>
          <p:cNvPr id="41" name="Picture 40">
            <a:extLst>
              <a:ext uri="{FF2B5EF4-FFF2-40B4-BE49-F238E27FC236}">
                <a16:creationId xmlns:a16="http://schemas.microsoft.com/office/drawing/2014/main" id="{38746ABA-42E2-3126-E801-895F405BFDA6}"/>
              </a:ext>
            </a:extLst>
          </p:cNvPr>
          <p:cNvPicPr>
            <a:picLocks noChangeAspect="1"/>
          </p:cNvPicPr>
          <p:nvPr userDrawn="1"/>
        </p:nvPicPr>
        <p:blipFill>
          <a:blip r:embed="rId23"/>
          <a:stretch>
            <a:fillRect/>
          </a:stretch>
        </p:blipFill>
        <p:spPr>
          <a:xfrm>
            <a:off x="5264218" y="3165316"/>
            <a:ext cx="512193" cy="509126"/>
          </a:xfrm>
          <a:prstGeom prst="rect">
            <a:avLst/>
          </a:prstGeom>
        </p:spPr>
      </p:pic>
      <p:pic>
        <p:nvPicPr>
          <p:cNvPr id="42" name="Picture 41">
            <a:extLst>
              <a:ext uri="{FF2B5EF4-FFF2-40B4-BE49-F238E27FC236}">
                <a16:creationId xmlns:a16="http://schemas.microsoft.com/office/drawing/2014/main" id="{A9E013D5-40C8-A9C4-84D6-C394A596CBCD}"/>
              </a:ext>
            </a:extLst>
          </p:cNvPr>
          <p:cNvPicPr>
            <a:picLocks noChangeAspect="1"/>
          </p:cNvPicPr>
          <p:nvPr userDrawn="1"/>
        </p:nvPicPr>
        <p:blipFill>
          <a:blip r:embed="rId24"/>
          <a:stretch>
            <a:fillRect/>
          </a:stretch>
        </p:blipFill>
        <p:spPr>
          <a:xfrm>
            <a:off x="9796667" y="5696712"/>
            <a:ext cx="658924" cy="707898"/>
          </a:xfrm>
          <a:prstGeom prst="rect">
            <a:avLst/>
          </a:prstGeom>
        </p:spPr>
      </p:pic>
    </p:spTree>
    <p:extLst>
      <p:ext uri="{BB962C8B-B14F-4D97-AF65-F5344CB8AC3E}">
        <p14:creationId xmlns:p14="http://schemas.microsoft.com/office/powerpoint/2010/main" val="3452284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2" name="Picture 1" descr="A close-up of a white background&#10;&#10;Description automatically generated">
            <a:extLst>
              <a:ext uri="{FF2B5EF4-FFF2-40B4-BE49-F238E27FC236}">
                <a16:creationId xmlns:a16="http://schemas.microsoft.com/office/drawing/2014/main" id="{9056F8F4-7968-DCE0-6AEE-8C6C26B78A8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96854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6" name="Picture 5" descr="A black background with green and yellow text&#10;&#10;Description automatically generated">
            <a:extLst>
              <a:ext uri="{FF2B5EF4-FFF2-40B4-BE49-F238E27FC236}">
                <a16:creationId xmlns:a16="http://schemas.microsoft.com/office/drawing/2014/main" id="{ECB92F8E-C0FE-7D83-38BA-E3B89DFCF209}"/>
              </a:ext>
            </a:extLst>
          </p:cNvPr>
          <p:cNvPicPr>
            <a:picLocks noChangeAspect="1"/>
          </p:cNvPicPr>
          <p:nvPr userDrawn="1"/>
        </p:nvPicPr>
        <p:blipFill>
          <a:blip r:embed="rId11"/>
          <a:stretch>
            <a:fillRect/>
          </a:stretch>
        </p:blipFill>
        <p:spPr>
          <a:xfrm>
            <a:off x="307192" y="5612765"/>
            <a:ext cx="2578248" cy="1026795"/>
          </a:xfrm>
          <a:prstGeom prst="rect">
            <a:avLst/>
          </a:prstGeom>
        </p:spPr>
      </p:pic>
    </p:spTree>
    <p:extLst>
      <p:ext uri="{BB962C8B-B14F-4D97-AF65-F5344CB8AC3E}">
        <p14:creationId xmlns:p14="http://schemas.microsoft.com/office/powerpoint/2010/main" val="1537226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0" r:id="rId4"/>
    <p:sldLayoutId id="2147483661" r:id="rId5"/>
    <p:sldLayoutId id="2147483663" r:id="rId6"/>
    <p:sldLayoutId id="2147483664" r:id="rId7"/>
    <p:sldLayoutId id="2147483665" r:id="rId8"/>
    <p:sldLayoutId id="2147483662" r:id="rId9"/>
  </p:sldLayoutIdLst>
  <p:txStyles>
    <p:titleStyle>
      <a:lvl1pPr algn="l" defTabSz="914400" rtl="0" eaLnBrk="1" latinLnBrk="0" hangingPunct="1">
        <a:lnSpc>
          <a:spcPct val="90000"/>
        </a:lnSpc>
        <a:spcBef>
          <a:spcPct val="0"/>
        </a:spcBef>
        <a:buNone/>
        <a:defRPr sz="3200" b="1" kern="1200">
          <a:solidFill>
            <a:schemeClr val="tx1"/>
          </a:solidFill>
          <a:latin typeface="Aestetico 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0.emf"/><Relationship Id="rId1" Type="http://schemas.openxmlformats.org/officeDocument/2006/relationships/slideLayout" Target="../slideLayouts/slideLayout2.xml"/><Relationship Id="rId5" Type="http://schemas.openxmlformats.org/officeDocument/2006/relationships/hyperlink" Target="https://www.nhm.ac.uk/discover/how-to-cope-with-eco-anxiety.html" TargetMode="External"/><Relationship Id="rId4" Type="http://schemas.openxmlformats.org/officeDocument/2006/relationships/hyperlink" Target="https://www.nhm.ac.uk/discover/what-is-climate-change-why-does-it-matter.html"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hyperlink" Target="https://ypn.poetrysociety.org.uk/category/workshop/themed/nature/" TargetMode="Externa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8.emf"/><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13.emf"/><Relationship Id="rId1" Type="http://schemas.openxmlformats.org/officeDocument/2006/relationships/slideLayout" Target="../slideLayouts/slideLayout2.xml"/><Relationship Id="rId4" Type="http://schemas.openxmlformats.org/officeDocument/2006/relationships/image" Target="../media/image3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B66F2-5C6F-1EAF-0CDC-21E37127FAC1}"/>
              </a:ext>
            </a:extLst>
          </p:cNvPr>
          <p:cNvSpPr>
            <a:spLocks noGrp="1"/>
          </p:cNvSpPr>
          <p:nvPr>
            <p:ph type="ctrTitle"/>
          </p:nvPr>
        </p:nvSpPr>
        <p:spPr/>
        <p:txBody>
          <a:bodyPr/>
          <a:lstStyle/>
          <a:p>
            <a:r>
              <a:rPr lang="en-US" dirty="0"/>
              <a:t>We’ve Got the Poetry Power!</a:t>
            </a:r>
          </a:p>
        </p:txBody>
      </p:sp>
      <p:sp>
        <p:nvSpPr>
          <p:cNvPr id="3" name="Subtitle 2">
            <a:extLst>
              <a:ext uri="{FF2B5EF4-FFF2-40B4-BE49-F238E27FC236}">
                <a16:creationId xmlns:a16="http://schemas.microsoft.com/office/drawing/2014/main" id="{3C47506D-DD73-6B2E-8ACC-4062D01A11CC}"/>
              </a:ext>
            </a:extLst>
          </p:cNvPr>
          <p:cNvSpPr>
            <a:spLocks noGrp="1"/>
          </p:cNvSpPr>
          <p:nvPr>
            <p:ph type="subTitle" idx="1"/>
          </p:nvPr>
        </p:nvSpPr>
        <p:spPr/>
        <p:txBody>
          <a:bodyPr/>
          <a:lstStyle/>
          <a:p>
            <a:r>
              <a:rPr lang="en-US" dirty="0"/>
              <a:t>A Key Stage 4 Poetry Resource</a:t>
            </a:r>
          </a:p>
        </p:txBody>
      </p:sp>
    </p:spTree>
    <p:extLst>
      <p:ext uri="{BB962C8B-B14F-4D97-AF65-F5344CB8AC3E}">
        <p14:creationId xmlns:p14="http://schemas.microsoft.com/office/powerpoint/2010/main" val="1294564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62742" y="2079556"/>
            <a:ext cx="9805852" cy="1200329"/>
          </a:xfrm>
          <a:prstGeom prst="rect">
            <a:avLst/>
          </a:prstGeom>
        </p:spPr>
        <p:txBody>
          <a:bodyPr wrap="square">
            <a:spAutoFit/>
          </a:bodyPr>
          <a:lstStyle/>
          <a:p>
            <a:pPr algn="just" fontAlgn="base">
              <a:spcAft>
                <a:spcPts val="0"/>
              </a:spcAft>
            </a:pPr>
            <a:r>
              <a:rPr lang="en-GB" sz="2400" dirty="0">
                <a:latin typeface="Calibri" panose="020F0502020204030204" pitchFamily="34" charset="0"/>
                <a:ea typeface="Times New Roman" panose="02020603050405020304" pitchFamily="18" charset="0"/>
              </a:rPr>
              <a:t>As a class, discuss what forms of collective action you are aware of – perhaps you have heard about them on the news, or perhaps you are already taking action yourself. </a:t>
            </a:r>
            <a:r>
              <a:rPr lang="en-GB" sz="2400" i="1" dirty="0">
                <a:latin typeface="Calibri" panose="020F0502020204030204" pitchFamily="34" charset="0"/>
                <a:ea typeface="Times New Roman" panose="02020603050405020304" pitchFamily="18" charset="0"/>
              </a:rPr>
              <a:t> </a:t>
            </a:r>
            <a:endParaRPr lang="en-GB" sz="2800" dirty="0">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B040C547-1758-A496-120E-E7450B646ED7}"/>
              </a:ext>
            </a:extLst>
          </p:cNvPr>
          <p:cNvPicPr>
            <a:picLocks noChangeAspect="1"/>
          </p:cNvPicPr>
          <p:nvPr/>
        </p:nvPicPr>
        <p:blipFill>
          <a:blip r:embed="rId2"/>
          <a:stretch>
            <a:fillRect/>
          </a:stretch>
        </p:blipFill>
        <p:spPr>
          <a:xfrm>
            <a:off x="9558691" y="3656835"/>
            <a:ext cx="1000252" cy="1485449"/>
          </a:xfrm>
          <a:prstGeom prst="rect">
            <a:avLst/>
          </a:prstGeom>
        </p:spPr>
      </p:pic>
      <p:pic>
        <p:nvPicPr>
          <p:cNvPr id="10" name="Picture 9">
            <a:extLst>
              <a:ext uri="{FF2B5EF4-FFF2-40B4-BE49-F238E27FC236}">
                <a16:creationId xmlns:a16="http://schemas.microsoft.com/office/drawing/2014/main" id="{3384C52A-A6D7-DF0F-36AF-DB3F174A0DEB}"/>
              </a:ext>
            </a:extLst>
          </p:cNvPr>
          <p:cNvPicPr>
            <a:picLocks noChangeAspect="1"/>
          </p:cNvPicPr>
          <p:nvPr/>
        </p:nvPicPr>
        <p:blipFill>
          <a:blip r:embed="rId3"/>
          <a:stretch>
            <a:fillRect/>
          </a:stretch>
        </p:blipFill>
        <p:spPr>
          <a:xfrm>
            <a:off x="561912" y="310393"/>
            <a:ext cx="1261149" cy="1393437"/>
          </a:xfrm>
          <a:prstGeom prst="rect">
            <a:avLst/>
          </a:prstGeom>
        </p:spPr>
      </p:pic>
      <p:sp>
        <p:nvSpPr>
          <p:cNvPr id="2" name="TextBox 1"/>
          <p:cNvSpPr txBox="1"/>
          <p:nvPr/>
        </p:nvSpPr>
        <p:spPr>
          <a:xfrm>
            <a:off x="6533947" y="5657671"/>
            <a:ext cx="5300550" cy="738664"/>
          </a:xfrm>
          <a:prstGeom prst="rect">
            <a:avLst/>
          </a:prstGeom>
          <a:noFill/>
        </p:spPr>
        <p:txBody>
          <a:bodyPr wrap="square" rtlCol="0">
            <a:spAutoFit/>
          </a:bodyPr>
          <a:lstStyle/>
          <a:p>
            <a:r>
              <a:rPr lang="en-GB" sz="1400" i="1" kern="100" dirty="0">
                <a:latin typeface="Calibri" panose="020F0502020204030204" pitchFamily="34" charset="0"/>
                <a:ea typeface="Calibri" panose="020F0502020204030204" pitchFamily="34" charset="0"/>
                <a:cs typeface="Calibri" panose="020F0502020204030204" pitchFamily="34" charset="0"/>
              </a:rPr>
              <a:t>Lots of the information included here is adapted from the Natural History Museum website. Find out more about climate change </a:t>
            </a:r>
            <a:r>
              <a:rPr lang="en-GB" sz="1400" i="1" u="sng" kern="100"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4"/>
              </a:rPr>
              <a:t>here</a:t>
            </a:r>
            <a:r>
              <a:rPr lang="en-GB" sz="1400" i="1" kern="100" dirty="0">
                <a:latin typeface="Calibri" panose="020F0502020204030204" pitchFamily="34" charset="0"/>
                <a:ea typeface="Calibri" panose="020F0502020204030204" pitchFamily="34" charset="0"/>
                <a:cs typeface="Calibri" panose="020F0502020204030204" pitchFamily="34" charset="0"/>
              </a:rPr>
              <a:t> and about eco-anxiety </a:t>
            </a:r>
            <a:r>
              <a:rPr lang="en-GB" sz="1400" i="1" u="sng" kern="100"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5"/>
              </a:rPr>
              <a:t>here</a:t>
            </a:r>
            <a:r>
              <a:rPr lang="en-GB" sz="1400" i="1" kern="100" dirty="0">
                <a:latin typeface="Calibri" panose="020F0502020204030204" pitchFamily="34" charset="0"/>
                <a:ea typeface="Calibri" panose="020F0502020204030204" pitchFamily="34" charset="0"/>
                <a:cs typeface="Calibri" panose="020F0502020204030204" pitchFamily="34" charset="0"/>
              </a:rPr>
              <a:t>.</a:t>
            </a:r>
            <a:endParaRPr lang="en-GB" sz="1400" dirty="0"/>
          </a:p>
        </p:txBody>
      </p:sp>
    </p:spTree>
    <p:extLst>
      <p:ext uri="{BB962C8B-B14F-4D97-AF65-F5344CB8AC3E}">
        <p14:creationId xmlns:p14="http://schemas.microsoft.com/office/powerpoint/2010/main" val="1045277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23428" y="1347971"/>
            <a:ext cx="10606720" cy="3539430"/>
          </a:xfrm>
          <a:prstGeom prst="rect">
            <a:avLst/>
          </a:prstGeom>
        </p:spPr>
        <p:txBody>
          <a:bodyPr wrap="square">
            <a:spAutoFit/>
          </a:bodyPr>
          <a:lstStyle/>
          <a:p>
            <a:pPr>
              <a:spcAft>
                <a:spcPts val="0"/>
              </a:spcAft>
            </a:pPr>
            <a:r>
              <a:rPr lang="en-GB" sz="2800" b="1" kern="100" dirty="0">
                <a:latin typeface="Calibri" panose="020F0502020204030204" pitchFamily="34" charset="0"/>
                <a:ea typeface="Calibri" panose="020F0502020204030204" pitchFamily="34" charset="0"/>
                <a:cs typeface="Calibri" panose="020F0502020204030204" pitchFamily="34" charset="0"/>
              </a:rPr>
              <a:t>Read a Poem</a:t>
            </a:r>
            <a:endParaRPr lang="en-GB" sz="3200" kern="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800" kern="100" dirty="0">
                <a:latin typeface="Calibri" panose="020F0502020204030204" pitchFamily="34" charset="0"/>
                <a:ea typeface="Calibri" panose="020F0502020204030204" pitchFamily="34" charset="0"/>
                <a:cs typeface="Calibri" panose="020F0502020204030204" pitchFamily="34" charset="0"/>
              </a:rPr>
              <a:t> </a:t>
            </a:r>
            <a:endParaRPr lang="en-GB" sz="3200" kern="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800" kern="100" dirty="0">
                <a:latin typeface="Calibri" panose="020F0502020204030204" pitchFamily="34" charset="0"/>
                <a:ea typeface="Times New Roman" panose="02020603050405020304" pitchFamily="18" charset="0"/>
                <a:cs typeface="Calibri" panose="020F0502020204030204" pitchFamily="34" charset="0"/>
              </a:rPr>
              <a:t>We are going to read a poem by Jayant </a:t>
            </a:r>
            <a:r>
              <a:rPr lang="en-GB" sz="2800" kern="100" dirty="0" err="1">
                <a:latin typeface="Calibri" panose="020F0502020204030204" pitchFamily="34" charset="0"/>
                <a:ea typeface="Times New Roman" panose="02020603050405020304" pitchFamily="18" charset="0"/>
                <a:cs typeface="Calibri" panose="020F0502020204030204" pitchFamily="34" charset="0"/>
              </a:rPr>
              <a:t>Kashyap</a:t>
            </a:r>
            <a:r>
              <a:rPr lang="en-GB" sz="2800" kern="100" dirty="0">
                <a:latin typeface="Calibri" panose="020F0502020204030204" pitchFamily="34" charset="0"/>
                <a:ea typeface="Times New Roman" panose="02020603050405020304" pitchFamily="18" charset="0"/>
                <a:cs typeface="Calibri" panose="020F0502020204030204" pitchFamily="34" charset="0"/>
              </a:rPr>
              <a:t>. The poem explores different responses to climate change, from acts of violence to dialogue. Read the poem quietly to yourself, then aloud as a group. </a:t>
            </a:r>
          </a:p>
          <a:p>
            <a:pPr>
              <a:spcAft>
                <a:spcPts val="0"/>
              </a:spcAft>
            </a:pPr>
            <a:endParaRPr lang="en-GB" sz="2800" kern="1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r>
              <a:rPr lang="en-GB" sz="2800" kern="100" dirty="0">
                <a:latin typeface="Calibri" panose="020F0502020204030204" pitchFamily="34" charset="0"/>
                <a:ea typeface="Times New Roman" panose="02020603050405020304" pitchFamily="18" charset="0"/>
                <a:cs typeface="Calibri" panose="020F0502020204030204" pitchFamily="34" charset="0"/>
              </a:rPr>
              <a:t>The poem is displayed across the next four slides. Please be aware that this poem contains strong language. </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32736327-6F68-D606-6091-E1B277E89E61}"/>
              </a:ext>
            </a:extLst>
          </p:cNvPr>
          <p:cNvPicPr>
            <a:picLocks noChangeAspect="1"/>
          </p:cNvPicPr>
          <p:nvPr/>
        </p:nvPicPr>
        <p:blipFill>
          <a:blip r:embed="rId2"/>
          <a:stretch>
            <a:fillRect/>
          </a:stretch>
        </p:blipFill>
        <p:spPr>
          <a:xfrm>
            <a:off x="10674261" y="435434"/>
            <a:ext cx="694129" cy="1626864"/>
          </a:xfrm>
          <a:prstGeom prst="rect">
            <a:avLst/>
          </a:prstGeom>
        </p:spPr>
      </p:pic>
    </p:spTree>
    <p:extLst>
      <p:ext uri="{BB962C8B-B14F-4D97-AF65-F5344CB8AC3E}">
        <p14:creationId xmlns:p14="http://schemas.microsoft.com/office/powerpoint/2010/main" val="1368735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53234" y="407445"/>
            <a:ext cx="7741600" cy="5709255"/>
          </a:xfrm>
          <a:prstGeom prst="rect">
            <a:avLst/>
          </a:prstGeom>
        </p:spPr>
        <p:txBody>
          <a:bodyPr wrap="square">
            <a:spAutoFit/>
          </a:bodyPr>
          <a:lstStyle/>
          <a:p>
            <a:r>
              <a:rPr lang="en-GB" b="1" dirty="0"/>
              <a:t>A Positively Violent Poem in Five Parts</a:t>
            </a:r>
          </a:p>
          <a:p>
            <a:endParaRPr lang="en-GB" dirty="0"/>
          </a:p>
          <a:p>
            <a:r>
              <a:rPr lang="en-GB" dirty="0"/>
              <a:t>                    1.</a:t>
            </a:r>
          </a:p>
          <a:p>
            <a:endParaRPr lang="en-GB" sz="1200" dirty="0"/>
          </a:p>
          <a:p>
            <a:r>
              <a:rPr lang="en-GB" i="1" dirty="0"/>
              <a:t>           That day we ruined the swimming pool</a:t>
            </a:r>
          </a:p>
          <a:p>
            <a:endParaRPr lang="en-GB" sz="1200" dirty="0"/>
          </a:p>
          <a:p>
            <a:r>
              <a:rPr lang="en-GB" dirty="0"/>
              <a:t>everyone was a hypocrite          and angry</a:t>
            </a:r>
          </a:p>
          <a:p>
            <a:endParaRPr lang="en-GB" sz="1200" dirty="0"/>
          </a:p>
          <a:p>
            <a:r>
              <a:rPr lang="en-GB" dirty="0"/>
              <a:t>                               we pulled out the tiles with bare hands          and nails</a:t>
            </a:r>
          </a:p>
          <a:p>
            <a:endParaRPr lang="en-GB" sz="1200" dirty="0"/>
          </a:p>
          <a:p>
            <a:r>
              <a:rPr lang="en-GB" dirty="0"/>
              <a:t>           our knuckles bled quietly into tattoos when</a:t>
            </a:r>
            <a:br>
              <a:rPr lang="en-GB" dirty="0"/>
            </a:br>
            <a:r>
              <a:rPr lang="en-GB" dirty="0"/>
              <a:t>we couldn’t notice          that day we planted eighty-</a:t>
            </a:r>
            <a:br>
              <a:rPr lang="en-GB" dirty="0"/>
            </a:br>
            <a:r>
              <a:rPr lang="en-GB" dirty="0"/>
              <a:t>four trees          one for everyone present there</a:t>
            </a:r>
          </a:p>
          <a:p>
            <a:r>
              <a:rPr lang="en-GB" dirty="0"/>
              <a:t>                     because later the trees could oxygenate          water</a:t>
            </a:r>
          </a:p>
          <a:p>
            <a:endParaRPr lang="en-GB" sz="1200" dirty="0"/>
          </a:p>
          <a:p>
            <a:r>
              <a:rPr lang="en-GB" dirty="0"/>
              <a:t>           whereas the pipes were </a:t>
            </a:r>
            <a:r>
              <a:rPr lang="en-GB" dirty="0" err="1"/>
              <a:t>pvc</a:t>
            </a:r>
            <a:r>
              <a:rPr lang="en-GB" dirty="0"/>
              <a:t>          and so the chairs          and there</a:t>
            </a:r>
            <a:br>
              <a:rPr lang="en-GB" dirty="0"/>
            </a:br>
            <a:r>
              <a:rPr lang="en-GB" dirty="0"/>
              <a:t>was no time for decomposition          or conversations</a:t>
            </a:r>
          </a:p>
          <a:p>
            <a:endParaRPr lang="en-GB" sz="1200" dirty="0"/>
          </a:p>
          <a:p>
            <a:r>
              <a:rPr lang="en-GB" dirty="0"/>
              <a:t>           that day we ruined the swimming pool          we didn’t</a:t>
            </a:r>
            <a:br>
              <a:rPr lang="en-GB" dirty="0"/>
            </a:br>
            <a:r>
              <a:rPr lang="en-GB" dirty="0"/>
              <a:t>really ruin it          only when we left     it wasn’t so blue anymore</a:t>
            </a:r>
          </a:p>
          <a:p>
            <a:pPr>
              <a:spcAft>
                <a:spcPts val="600"/>
              </a:spcAft>
            </a:pPr>
            <a:endParaRPr lang="en-GB" sz="1200" dirty="0"/>
          </a:p>
          <a:p>
            <a:r>
              <a:rPr lang="en-GB" dirty="0"/>
              <a:t>           a bit dry          a little muddy          that day we left it like nature</a:t>
            </a:r>
          </a:p>
        </p:txBody>
      </p:sp>
      <p:pic>
        <p:nvPicPr>
          <p:cNvPr id="7" name="Picture 6">
            <a:extLst>
              <a:ext uri="{FF2B5EF4-FFF2-40B4-BE49-F238E27FC236}">
                <a16:creationId xmlns:a16="http://schemas.microsoft.com/office/drawing/2014/main" id="{F61D3E1A-0890-155E-06E8-3C660600A639}"/>
              </a:ext>
            </a:extLst>
          </p:cNvPr>
          <p:cNvPicPr>
            <a:picLocks noChangeAspect="1"/>
          </p:cNvPicPr>
          <p:nvPr/>
        </p:nvPicPr>
        <p:blipFill>
          <a:blip r:embed="rId2"/>
          <a:stretch>
            <a:fillRect/>
          </a:stretch>
        </p:blipFill>
        <p:spPr>
          <a:xfrm>
            <a:off x="9830383" y="4938025"/>
            <a:ext cx="1551720" cy="1478179"/>
          </a:xfrm>
          <a:prstGeom prst="rect">
            <a:avLst/>
          </a:prstGeom>
        </p:spPr>
      </p:pic>
    </p:spTree>
    <p:extLst>
      <p:ext uri="{BB962C8B-B14F-4D97-AF65-F5344CB8AC3E}">
        <p14:creationId xmlns:p14="http://schemas.microsoft.com/office/powerpoint/2010/main" val="1937145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69711" y="654551"/>
            <a:ext cx="7729989" cy="5324535"/>
          </a:xfrm>
          <a:prstGeom prst="rect">
            <a:avLst/>
          </a:prstGeom>
        </p:spPr>
        <p:txBody>
          <a:bodyPr wrap="square">
            <a:spAutoFit/>
          </a:bodyPr>
          <a:lstStyle/>
          <a:p>
            <a:r>
              <a:rPr lang="en-GB" sz="2000" dirty="0"/>
              <a:t>                     2.</a:t>
            </a:r>
          </a:p>
          <a:p>
            <a:endParaRPr lang="en-GB" sz="2000" dirty="0"/>
          </a:p>
          <a:p>
            <a:r>
              <a:rPr lang="en-GB" sz="2000" i="1" dirty="0"/>
              <a:t>           We then broke sinks and showers during the night</a:t>
            </a:r>
          </a:p>
          <a:p>
            <a:endParaRPr lang="en-GB" sz="2000" dirty="0"/>
          </a:p>
          <a:p>
            <a:r>
              <a:rPr lang="en-GB" sz="2000" dirty="0"/>
              <a:t>and placed flowerpots everywhere we could          it was</a:t>
            </a:r>
            <a:br>
              <a:rPr lang="en-GB" sz="2000" dirty="0"/>
            </a:br>
            <a:r>
              <a:rPr lang="en-GB" sz="2000" dirty="0"/>
              <a:t>like readying a graveyard for flowers          before there were any</a:t>
            </a:r>
          </a:p>
          <a:p>
            <a:endParaRPr lang="en-GB" sz="2000" dirty="0"/>
          </a:p>
          <a:p>
            <a:r>
              <a:rPr lang="en-GB" sz="2000" dirty="0"/>
              <a:t>            like there are instances when rivers part from land</a:t>
            </a:r>
            <a:br>
              <a:rPr lang="en-GB" sz="2000" dirty="0"/>
            </a:br>
            <a:r>
              <a:rPr lang="en-GB" sz="2000" dirty="0"/>
              <a:t>and all one could do is wait          and on a wall     </a:t>
            </a:r>
            <a:r>
              <a:rPr lang="en-GB" sz="2000" dirty="0" err="1"/>
              <a:t>graffitied</a:t>
            </a:r>
            <a:endParaRPr lang="en-GB" sz="2000" dirty="0"/>
          </a:p>
          <a:p>
            <a:endParaRPr lang="en-GB" sz="2000" dirty="0"/>
          </a:p>
          <a:p>
            <a:r>
              <a:rPr lang="en-GB" sz="2000" dirty="0"/>
              <a:t>          </a:t>
            </a:r>
            <a:r>
              <a:rPr lang="en-GB" sz="2000" i="1" dirty="0"/>
              <a:t> the dead have no use for flowers</a:t>
            </a:r>
            <a:r>
              <a:rPr lang="en-GB" sz="2000" dirty="0"/>
              <a:t>          but this truth is offensive</a:t>
            </a:r>
            <a:br>
              <a:rPr lang="en-GB" sz="2000" dirty="0"/>
            </a:br>
            <a:r>
              <a:rPr lang="en-GB" sz="2000" dirty="0"/>
              <a:t>and unnecessary</a:t>
            </a:r>
          </a:p>
          <a:p>
            <a:endParaRPr lang="en-GB" sz="2000" dirty="0"/>
          </a:p>
          <a:p>
            <a:r>
              <a:rPr lang="en-GB" sz="2000" dirty="0"/>
              <a:t>          we tell them          </a:t>
            </a:r>
            <a:r>
              <a:rPr lang="en-GB" sz="2000" i="1" dirty="0"/>
              <a:t>plant little flowering shrubs</a:t>
            </a:r>
            <a:br>
              <a:rPr lang="en-GB" sz="2000" dirty="0"/>
            </a:br>
            <a:r>
              <a:rPr lang="en-GB" sz="2000" i="1" dirty="0"/>
              <a:t>in their name every once</a:t>
            </a:r>
            <a:r>
              <a:rPr lang="en-GB" sz="2000" dirty="0"/>
              <a:t> </a:t>
            </a:r>
            <a:r>
              <a:rPr lang="en-GB" sz="2000" i="1" dirty="0"/>
              <a:t>in a while</a:t>
            </a:r>
            <a:r>
              <a:rPr lang="en-GB" sz="2000" dirty="0"/>
              <a:t>          </a:t>
            </a:r>
            <a:r>
              <a:rPr lang="en-GB" sz="2000" i="1" dirty="0"/>
              <a:t>the shrubs equal water</a:t>
            </a:r>
          </a:p>
          <a:p>
            <a:endParaRPr lang="en-GB" sz="2000" dirty="0"/>
          </a:p>
          <a:p>
            <a:r>
              <a:rPr lang="en-GB" sz="2000" dirty="0"/>
              <a:t>                    </a:t>
            </a:r>
            <a:r>
              <a:rPr lang="en-GB" sz="2000" i="1" dirty="0"/>
              <a:t>oxygen</a:t>
            </a:r>
            <a:r>
              <a:rPr lang="en-GB" sz="2000" dirty="0"/>
              <a:t>          </a:t>
            </a:r>
            <a:r>
              <a:rPr lang="en-GB" sz="2000" i="1" dirty="0"/>
              <a:t>love</a:t>
            </a:r>
            <a:endParaRPr lang="en-GB" sz="2000" dirty="0"/>
          </a:p>
        </p:txBody>
      </p:sp>
      <p:pic>
        <p:nvPicPr>
          <p:cNvPr id="6" name="Picture 5">
            <a:extLst>
              <a:ext uri="{FF2B5EF4-FFF2-40B4-BE49-F238E27FC236}">
                <a16:creationId xmlns:a16="http://schemas.microsoft.com/office/drawing/2014/main" id="{3384C52A-A6D7-DF0F-36AF-DB3F174A0DEB}"/>
              </a:ext>
            </a:extLst>
          </p:cNvPr>
          <p:cNvPicPr>
            <a:picLocks noChangeAspect="1"/>
          </p:cNvPicPr>
          <p:nvPr/>
        </p:nvPicPr>
        <p:blipFill>
          <a:blip r:embed="rId2"/>
          <a:stretch>
            <a:fillRect/>
          </a:stretch>
        </p:blipFill>
        <p:spPr>
          <a:xfrm>
            <a:off x="561912" y="310393"/>
            <a:ext cx="1261149" cy="1393437"/>
          </a:xfrm>
          <a:prstGeom prst="rect">
            <a:avLst/>
          </a:prstGeom>
        </p:spPr>
      </p:pic>
      <p:pic>
        <p:nvPicPr>
          <p:cNvPr id="7" name="Picture 6">
            <a:extLst>
              <a:ext uri="{FF2B5EF4-FFF2-40B4-BE49-F238E27FC236}">
                <a16:creationId xmlns:a16="http://schemas.microsoft.com/office/drawing/2014/main" id="{DE5D77FF-18D4-B416-71D7-633C133A7C8C}"/>
              </a:ext>
            </a:extLst>
          </p:cNvPr>
          <p:cNvPicPr>
            <a:picLocks noChangeAspect="1"/>
          </p:cNvPicPr>
          <p:nvPr/>
        </p:nvPicPr>
        <p:blipFill>
          <a:blip r:embed="rId3"/>
          <a:stretch>
            <a:fillRect/>
          </a:stretch>
        </p:blipFill>
        <p:spPr>
          <a:xfrm rot="20983537">
            <a:off x="10588431" y="4840429"/>
            <a:ext cx="952897" cy="1376406"/>
          </a:xfrm>
          <a:prstGeom prst="rect">
            <a:avLst/>
          </a:prstGeom>
        </p:spPr>
      </p:pic>
    </p:spTree>
    <p:extLst>
      <p:ext uri="{BB962C8B-B14F-4D97-AF65-F5344CB8AC3E}">
        <p14:creationId xmlns:p14="http://schemas.microsoft.com/office/powerpoint/2010/main" val="1737239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47411" y="1048251"/>
            <a:ext cx="8999989" cy="4893647"/>
          </a:xfrm>
          <a:prstGeom prst="rect">
            <a:avLst/>
          </a:prstGeom>
        </p:spPr>
        <p:txBody>
          <a:bodyPr wrap="square" lIns="91440" tIns="45720" rIns="91440" bIns="45720" anchor="t">
            <a:spAutoFit/>
          </a:bodyPr>
          <a:lstStyle/>
          <a:p>
            <a:r>
              <a:rPr lang="en-GB" sz="2400" dirty="0"/>
              <a:t>                     3.</a:t>
            </a:r>
          </a:p>
          <a:p>
            <a:endParaRPr lang="en-GB" sz="2400" dirty="0"/>
          </a:p>
          <a:p>
            <a:r>
              <a:rPr lang="en-GB" sz="2400" i="1" dirty="0"/>
              <a:t>           Next morning we were met by a racket of people</a:t>
            </a:r>
          </a:p>
          <a:p>
            <a:endParaRPr lang="en-GB" sz="2400" dirty="0"/>
          </a:p>
          <a:p>
            <a:r>
              <a:rPr lang="en-GB" sz="2400" dirty="0"/>
              <a:t>wanting to talk          discuss          having a mind to argue</a:t>
            </a:r>
          </a:p>
          <a:p>
            <a:endParaRPr lang="en-GB" sz="2400" dirty="0"/>
          </a:p>
          <a:p>
            <a:r>
              <a:rPr lang="en-GB" sz="2400" dirty="0"/>
              <a:t>                    swear for generations          </a:t>
            </a:r>
            <a:r>
              <a:rPr lang="en-GB" sz="2400" i="1" dirty="0"/>
              <a:t>f***!</a:t>
            </a:r>
            <a:r>
              <a:rPr lang="en-GB" sz="2400" dirty="0"/>
              <a:t>          prepared to fight</a:t>
            </a:r>
            <a:endParaRPr lang="en-GB" sz="2400">
              <a:cs typeface="Calibri"/>
            </a:endParaRPr>
          </a:p>
          <a:p>
            <a:endParaRPr lang="en-GB" sz="2400" dirty="0"/>
          </a:p>
          <a:p>
            <a:r>
              <a:rPr lang="en-GB" sz="2400" dirty="0"/>
              <a:t>          kill someone          saying          </a:t>
            </a:r>
            <a:r>
              <a:rPr lang="en-GB" sz="2400" i="1" dirty="0"/>
              <a:t>son it doesn’t matter who</a:t>
            </a:r>
            <a:r>
              <a:rPr lang="en-GB" sz="2400" dirty="0"/>
              <a:t> –</a:t>
            </a:r>
            <a:br>
              <a:rPr lang="en-GB" sz="2400" dirty="0"/>
            </a:br>
            <a:r>
              <a:rPr lang="en-GB" sz="2400" i="1" dirty="0"/>
              <a:t>or what</a:t>
            </a:r>
            <a:r>
              <a:rPr lang="en-GB" sz="2400" dirty="0"/>
              <a:t> – </a:t>
            </a:r>
            <a:r>
              <a:rPr lang="en-GB" sz="2400" i="1" dirty="0"/>
              <a:t>you are</a:t>
            </a:r>
            <a:r>
              <a:rPr lang="en-GB" sz="2400" dirty="0"/>
              <a:t>          </a:t>
            </a:r>
            <a:r>
              <a:rPr lang="en-GB" sz="2400" i="1" dirty="0"/>
              <a:t>money is god</a:t>
            </a:r>
            <a:r>
              <a:rPr lang="en-GB" sz="2400" dirty="0"/>
              <a:t>          so we threw five-pound</a:t>
            </a:r>
            <a:br>
              <a:rPr lang="en-GB" sz="2400" dirty="0"/>
            </a:br>
            <a:r>
              <a:rPr lang="en-GB" sz="2400" dirty="0"/>
              <a:t>notes in water          see if god couldn’t dissolve</a:t>
            </a:r>
          </a:p>
          <a:p>
            <a:endParaRPr lang="en-GB" sz="2400" dirty="0"/>
          </a:p>
          <a:p>
            <a:r>
              <a:rPr lang="en-GB" sz="2400" dirty="0"/>
              <a:t>                   </a:t>
            </a:r>
          </a:p>
        </p:txBody>
      </p:sp>
      <p:pic>
        <p:nvPicPr>
          <p:cNvPr id="6" name="Picture 5">
            <a:extLst>
              <a:ext uri="{FF2B5EF4-FFF2-40B4-BE49-F238E27FC236}">
                <a16:creationId xmlns:a16="http://schemas.microsoft.com/office/drawing/2014/main" id="{3384C52A-A6D7-DF0F-36AF-DB3F174A0DEB}"/>
              </a:ext>
            </a:extLst>
          </p:cNvPr>
          <p:cNvPicPr>
            <a:picLocks noChangeAspect="1"/>
          </p:cNvPicPr>
          <p:nvPr/>
        </p:nvPicPr>
        <p:blipFill>
          <a:blip r:embed="rId2"/>
          <a:stretch>
            <a:fillRect/>
          </a:stretch>
        </p:blipFill>
        <p:spPr>
          <a:xfrm>
            <a:off x="10493312" y="5009393"/>
            <a:ext cx="1261149" cy="1393437"/>
          </a:xfrm>
          <a:prstGeom prst="rect">
            <a:avLst/>
          </a:prstGeom>
        </p:spPr>
      </p:pic>
      <p:pic>
        <p:nvPicPr>
          <p:cNvPr id="7" name="Picture 6">
            <a:extLst>
              <a:ext uri="{FF2B5EF4-FFF2-40B4-BE49-F238E27FC236}">
                <a16:creationId xmlns:a16="http://schemas.microsoft.com/office/drawing/2014/main" id="{6A772F78-1405-A102-7AE9-AFE724C27FE4}"/>
              </a:ext>
            </a:extLst>
          </p:cNvPr>
          <p:cNvPicPr>
            <a:picLocks noChangeAspect="1"/>
          </p:cNvPicPr>
          <p:nvPr/>
        </p:nvPicPr>
        <p:blipFill>
          <a:blip r:embed="rId3"/>
          <a:stretch>
            <a:fillRect/>
          </a:stretch>
        </p:blipFill>
        <p:spPr>
          <a:xfrm>
            <a:off x="532733" y="587319"/>
            <a:ext cx="1635065" cy="1226299"/>
          </a:xfrm>
          <a:prstGeom prst="rect">
            <a:avLst/>
          </a:prstGeom>
        </p:spPr>
      </p:pic>
    </p:spTree>
    <p:extLst>
      <p:ext uri="{BB962C8B-B14F-4D97-AF65-F5344CB8AC3E}">
        <p14:creationId xmlns:p14="http://schemas.microsoft.com/office/powerpoint/2010/main" val="3969222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36311" y="502151"/>
            <a:ext cx="8263389" cy="5632311"/>
          </a:xfrm>
          <a:prstGeom prst="rect">
            <a:avLst/>
          </a:prstGeom>
        </p:spPr>
        <p:txBody>
          <a:bodyPr wrap="square">
            <a:spAutoFit/>
          </a:bodyPr>
          <a:lstStyle/>
          <a:p>
            <a:r>
              <a:rPr lang="en-GB" sz="2400" dirty="0"/>
              <a:t>                     4.</a:t>
            </a:r>
          </a:p>
          <a:p>
            <a:endParaRPr lang="en-GB" sz="2400" dirty="0"/>
          </a:p>
          <a:p>
            <a:r>
              <a:rPr lang="en-GB" sz="2400" i="1" dirty="0"/>
              <a:t>          And that evening we cleaned the beach</a:t>
            </a:r>
          </a:p>
          <a:p>
            <a:endParaRPr lang="en-GB" sz="2400" dirty="0"/>
          </a:p>
          <a:p>
            <a:r>
              <a:rPr lang="en-GB" sz="2400" dirty="0"/>
              <a:t>there were more people with us now          than against</a:t>
            </a:r>
          </a:p>
          <a:p>
            <a:endParaRPr lang="en-GB" sz="2400" dirty="0"/>
          </a:p>
          <a:p>
            <a:r>
              <a:rPr lang="en-GB" sz="2400" dirty="0"/>
              <a:t>          we noticed the beach had more plastics and whatnot</a:t>
            </a:r>
            <a:br>
              <a:rPr lang="en-GB" sz="2400" dirty="0"/>
            </a:br>
            <a:r>
              <a:rPr lang="en-GB" sz="2400" dirty="0"/>
              <a:t>and not shells          even the castles the kids built near water</a:t>
            </a:r>
            <a:br>
              <a:rPr lang="en-GB" sz="2400" dirty="0"/>
            </a:br>
            <a:r>
              <a:rPr lang="en-GB" sz="2400" dirty="0"/>
              <a:t>weren’t pure sand anymore</a:t>
            </a:r>
          </a:p>
          <a:p>
            <a:endParaRPr lang="en-GB" sz="2400" dirty="0"/>
          </a:p>
          <a:p>
            <a:r>
              <a:rPr lang="en-GB" sz="2400" dirty="0"/>
              <a:t>          sometimes the </a:t>
            </a:r>
            <a:r>
              <a:rPr lang="en-GB" sz="2400" dirty="0" err="1"/>
              <a:t>bottlecaps</a:t>
            </a:r>
            <a:r>
              <a:rPr lang="en-GB" sz="2400" dirty="0"/>
              <a:t> serve as lighthouse roofs</a:t>
            </a:r>
          </a:p>
          <a:p>
            <a:endParaRPr lang="en-GB" sz="2400" dirty="0"/>
          </a:p>
          <a:p>
            <a:r>
              <a:rPr lang="en-GB" sz="2400" dirty="0"/>
              <a:t>          sometimes the straws as flag posts          as catheters</a:t>
            </a:r>
            <a:br>
              <a:rPr lang="en-GB" sz="2400" dirty="0"/>
            </a:br>
            <a:r>
              <a:rPr lang="en-GB" sz="2400" dirty="0"/>
              <a:t>for turtles</a:t>
            </a:r>
          </a:p>
          <a:p>
            <a:endParaRPr lang="en-GB" sz="2400" dirty="0"/>
          </a:p>
        </p:txBody>
      </p:sp>
      <p:pic>
        <p:nvPicPr>
          <p:cNvPr id="4" name="Picture 3">
            <a:extLst>
              <a:ext uri="{FF2B5EF4-FFF2-40B4-BE49-F238E27FC236}">
                <a16:creationId xmlns:a16="http://schemas.microsoft.com/office/drawing/2014/main" id="{03299F1A-F7DF-6A50-DFAB-517DA7CDE5C5}"/>
              </a:ext>
            </a:extLst>
          </p:cNvPr>
          <p:cNvPicPr>
            <a:picLocks noChangeAspect="1"/>
          </p:cNvPicPr>
          <p:nvPr/>
        </p:nvPicPr>
        <p:blipFill>
          <a:blip r:embed="rId2"/>
          <a:stretch>
            <a:fillRect/>
          </a:stretch>
        </p:blipFill>
        <p:spPr>
          <a:xfrm>
            <a:off x="10071315" y="4843833"/>
            <a:ext cx="1422222" cy="1529271"/>
          </a:xfrm>
          <a:prstGeom prst="rect">
            <a:avLst/>
          </a:prstGeom>
        </p:spPr>
      </p:pic>
      <p:pic>
        <p:nvPicPr>
          <p:cNvPr id="6" name="Picture 5">
            <a:extLst>
              <a:ext uri="{FF2B5EF4-FFF2-40B4-BE49-F238E27FC236}">
                <a16:creationId xmlns:a16="http://schemas.microsoft.com/office/drawing/2014/main" id="{60989A10-0017-455E-8536-03D81E30DD74}"/>
              </a:ext>
            </a:extLst>
          </p:cNvPr>
          <p:cNvPicPr>
            <a:picLocks noChangeAspect="1"/>
          </p:cNvPicPr>
          <p:nvPr/>
        </p:nvPicPr>
        <p:blipFill>
          <a:blip r:embed="rId3"/>
          <a:stretch>
            <a:fillRect/>
          </a:stretch>
        </p:blipFill>
        <p:spPr>
          <a:xfrm>
            <a:off x="403047" y="659438"/>
            <a:ext cx="1841214" cy="1161289"/>
          </a:xfrm>
          <a:prstGeom prst="rect">
            <a:avLst/>
          </a:prstGeom>
        </p:spPr>
      </p:pic>
    </p:spTree>
    <p:extLst>
      <p:ext uri="{BB962C8B-B14F-4D97-AF65-F5344CB8AC3E}">
        <p14:creationId xmlns:p14="http://schemas.microsoft.com/office/powerpoint/2010/main" val="2485016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7711" y="394692"/>
            <a:ext cx="11057389" cy="4616648"/>
          </a:xfrm>
          <a:prstGeom prst="rect">
            <a:avLst/>
          </a:prstGeom>
        </p:spPr>
        <p:txBody>
          <a:bodyPr wrap="square">
            <a:spAutoFit/>
          </a:bodyPr>
          <a:lstStyle/>
          <a:p>
            <a:r>
              <a:rPr lang="en-GB" dirty="0"/>
              <a:t>                    5.</a:t>
            </a:r>
          </a:p>
          <a:p>
            <a:endParaRPr lang="en-GB" sz="1200" dirty="0"/>
          </a:p>
          <a:p>
            <a:r>
              <a:rPr lang="en-GB" i="1" dirty="0"/>
              <a:t>          On the third day we then advocated</a:t>
            </a:r>
          </a:p>
          <a:p>
            <a:endParaRPr lang="en-GB" sz="1200" dirty="0"/>
          </a:p>
          <a:p>
            <a:r>
              <a:rPr lang="en-GB" dirty="0"/>
              <a:t>the use of cups          mugs          tumblers          bottles          jugs</a:t>
            </a:r>
          </a:p>
          <a:p>
            <a:endParaRPr lang="en-GB" sz="1200" dirty="0"/>
          </a:p>
          <a:p>
            <a:r>
              <a:rPr lang="en-GB" dirty="0"/>
              <a:t>          buckets          tanks          even larger containers</a:t>
            </a:r>
          </a:p>
          <a:p>
            <a:endParaRPr lang="en-GB" sz="1200" dirty="0"/>
          </a:p>
          <a:p>
            <a:r>
              <a:rPr lang="en-GB" dirty="0"/>
              <a:t>                              heads</a:t>
            </a:r>
          </a:p>
          <a:p>
            <a:endParaRPr lang="en-GB" sz="1200" dirty="0"/>
          </a:p>
          <a:p>
            <a:r>
              <a:rPr lang="en-GB" dirty="0"/>
              <a:t>          then animal lives          </a:t>
            </a:r>
            <a:r>
              <a:rPr lang="en-GB" i="1" dirty="0"/>
              <a:t>a whale doesn’t bother about capitalism</a:t>
            </a:r>
          </a:p>
          <a:p>
            <a:endParaRPr lang="en-GB" sz="1200" dirty="0"/>
          </a:p>
          <a:p>
            <a:r>
              <a:rPr lang="en-GB" dirty="0"/>
              <a:t>          </a:t>
            </a:r>
            <a:r>
              <a:rPr lang="en-GB" i="1" dirty="0"/>
              <a:t>racism</a:t>
            </a:r>
            <a:r>
              <a:rPr lang="en-GB" dirty="0"/>
              <a:t>          </a:t>
            </a:r>
            <a:r>
              <a:rPr lang="en-GB" i="1" dirty="0"/>
              <a:t>but it worries about water</a:t>
            </a:r>
            <a:r>
              <a:rPr lang="en-GB" dirty="0"/>
              <a:t>          </a:t>
            </a:r>
            <a:r>
              <a:rPr lang="en-GB" i="1" dirty="0"/>
              <a:t>what we do with it</a:t>
            </a:r>
            <a:br>
              <a:rPr lang="en-GB" dirty="0"/>
            </a:br>
            <a:r>
              <a:rPr lang="en-GB" i="1" dirty="0"/>
              <a:t>when it is not ours to have</a:t>
            </a:r>
          </a:p>
          <a:p>
            <a:endParaRPr lang="en-GB" sz="1200" dirty="0"/>
          </a:p>
          <a:p>
            <a:r>
              <a:rPr lang="en-GB" dirty="0"/>
              <a:t>          we distributed in the midst of light disdain leaflets          basically</a:t>
            </a:r>
            <a:br>
              <a:rPr lang="en-GB" dirty="0"/>
            </a:br>
            <a:r>
              <a:rPr lang="en-GB" dirty="0"/>
              <a:t>small chits          reading          </a:t>
            </a:r>
            <a:r>
              <a:rPr lang="en-GB" i="1" dirty="0"/>
              <a:t>a head full of plastics is of no use to</a:t>
            </a:r>
          </a:p>
          <a:p>
            <a:endParaRPr lang="en-GB" sz="1200" dirty="0"/>
          </a:p>
          <a:p>
            <a:r>
              <a:rPr lang="en-GB" dirty="0"/>
              <a:t>                    </a:t>
            </a:r>
            <a:r>
              <a:rPr lang="en-GB" i="1" dirty="0"/>
              <a:t>anyone</a:t>
            </a:r>
            <a:endParaRPr lang="en-GB" dirty="0"/>
          </a:p>
        </p:txBody>
      </p:sp>
      <p:sp>
        <p:nvSpPr>
          <p:cNvPr id="2" name="TextBox 1"/>
          <p:cNvSpPr txBox="1"/>
          <p:nvPr/>
        </p:nvSpPr>
        <p:spPr>
          <a:xfrm>
            <a:off x="6781800" y="5511800"/>
            <a:ext cx="5245100" cy="1077218"/>
          </a:xfrm>
          <a:prstGeom prst="rect">
            <a:avLst/>
          </a:prstGeom>
          <a:noFill/>
        </p:spPr>
        <p:txBody>
          <a:bodyPr wrap="square" rtlCol="0">
            <a:spAutoFit/>
          </a:bodyPr>
          <a:lstStyle/>
          <a:p>
            <a:r>
              <a:rPr lang="en-GB" sz="1600" i="1" dirty="0"/>
              <a:t>Poem by Jayant </a:t>
            </a:r>
            <a:r>
              <a:rPr lang="en-GB" sz="1600" i="1" dirty="0" err="1"/>
              <a:t>Kashyap</a:t>
            </a:r>
            <a:r>
              <a:rPr lang="en-GB" sz="1600" i="1" dirty="0"/>
              <a:t>. This poem is the second-prize winner of the Poems to Solve the Climate Crisis challenge on The Poetry Society’s Young Poets Network. The challenge was created in partnership with People Need Nature in 2023.</a:t>
            </a:r>
            <a:endParaRPr lang="en-GB" sz="1600" dirty="0"/>
          </a:p>
        </p:txBody>
      </p:sp>
      <p:pic>
        <p:nvPicPr>
          <p:cNvPr id="7" name="Picture 6">
            <a:extLst>
              <a:ext uri="{FF2B5EF4-FFF2-40B4-BE49-F238E27FC236}">
                <a16:creationId xmlns:a16="http://schemas.microsoft.com/office/drawing/2014/main" id="{3384C52A-A6D7-DF0F-36AF-DB3F174A0DEB}"/>
              </a:ext>
            </a:extLst>
          </p:cNvPr>
          <p:cNvPicPr>
            <a:picLocks noChangeAspect="1"/>
          </p:cNvPicPr>
          <p:nvPr/>
        </p:nvPicPr>
        <p:blipFill>
          <a:blip r:embed="rId2"/>
          <a:stretch>
            <a:fillRect/>
          </a:stretch>
        </p:blipFill>
        <p:spPr>
          <a:xfrm>
            <a:off x="9883712" y="792993"/>
            <a:ext cx="1261149" cy="1393437"/>
          </a:xfrm>
          <a:prstGeom prst="rect">
            <a:avLst/>
          </a:prstGeom>
        </p:spPr>
      </p:pic>
      <p:pic>
        <p:nvPicPr>
          <p:cNvPr id="8" name="Picture 7">
            <a:extLst>
              <a:ext uri="{FF2B5EF4-FFF2-40B4-BE49-F238E27FC236}">
                <a16:creationId xmlns:a16="http://schemas.microsoft.com/office/drawing/2014/main" id="{9087D6FB-5BC7-1B42-ED89-ED72F3B4B470}"/>
              </a:ext>
            </a:extLst>
          </p:cNvPr>
          <p:cNvPicPr>
            <a:picLocks noChangeAspect="1"/>
          </p:cNvPicPr>
          <p:nvPr/>
        </p:nvPicPr>
        <p:blipFill>
          <a:blip r:embed="rId3"/>
          <a:stretch>
            <a:fillRect/>
          </a:stretch>
        </p:blipFill>
        <p:spPr>
          <a:xfrm>
            <a:off x="8541728" y="3566373"/>
            <a:ext cx="1937570" cy="1444967"/>
          </a:xfrm>
          <a:prstGeom prst="rect">
            <a:avLst/>
          </a:prstGeom>
        </p:spPr>
      </p:pic>
    </p:spTree>
    <p:extLst>
      <p:ext uri="{BB962C8B-B14F-4D97-AF65-F5344CB8AC3E}">
        <p14:creationId xmlns:p14="http://schemas.microsoft.com/office/powerpoint/2010/main" val="25276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76300" y="311651"/>
            <a:ext cx="10350500" cy="5970865"/>
          </a:xfrm>
          <a:prstGeom prst="rect">
            <a:avLst/>
          </a:prstGeom>
        </p:spPr>
        <p:txBody>
          <a:bodyPr wrap="square" lIns="91440" tIns="45720" rIns="91440" bIns="45720" anchor="t">
            <a:spAutoFit/>
          </a:bodyPr>
          <a:lstStyle/>
          <a:p>
            <a:pPr>
              <a:spcAft>
                <a:spcPts val="1200"/>
              </a:spcAft>
            </a:pPr>
            <a:r>
              <a:rPr lang="en-GB" sz="2400" b="1" kern="100" dirty="0">
                <a:latin typeface="Calibri" panose="020F0502020204030204" pitchFamily="34" charset="0"/>
                <a:ea typeface="Times New Roman" panose="02020603050405020304" pitchFamily="18" charset="0"/>
                <a:cs typeface="Calibri" panose="020F0502020204030204" pitchFamily="34" charset="0"/>
              </a:rPr>
              <a:t>Think about the poem</a:t>
            </a:r>
            <a:endParaRPr lang="en-GB" sz="2400" kern="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400" kern="100" dirty="0">
                <a:latin typeface="Calibri" panose="020F0502020204030204" pitchFamily="34" charset="0"/>
                <a:ea typeface="Times New Roman" panose="02020603050405020304" pitchFamily="18" charset="0"/>
                <a:cs typeface="Calibri" panose="020F0502020204030204" pitchFamily="34" charset="0"/>
              </a:rPr>
              <a:t>Think about the poem you have read and answer the following questions. You could discuss them in a group or make some notes.</a:t>
            </a:r>
            <a:endParaRPr lang="en-GB" sz="2400" kern="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GB" sz="16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600"/>
              </a:spcAft>
              <a:buFont typeface="Arial"/>
              <a:buChar char="•"/>
            </a:pPr>
            <a:r>
              <a:rPr lang="en-GB" sz="2400" dirty="0">
                <a:ea typeface="Times New Roman" panose="02020603050405020304" pitchFamily="18" charset="0"/>
                <a:cs typeface="Calibri" panose="020F0502020204030204" pitchFamily="34" charset="0"/>
              </a:rPr>
              <a:t>The poem explores a feeling of anger in response to climate change, and outlines some different ways the speakers of the poem took action. What are the different forms of action outlined in the poem? How does the poem evolve from talking about violent activity to dialogue?</a:t>
            </a:r>
            <a:endParaRPr lang="en-GB" sz="2400" dirty="0">
              <a:cs typeface="Calibri" panose="020F0502020204030204"/>
            </a:endParaRPr>
          </a:p>
          <a:p>
            <a:pPr marL="342900" lvl="0" indent="-342900">
              <a:spcAft>
                <a:spcPts val="600"/>
              </a:spcAft>
              <a:buFont typeface="Arial"/>
              <a:buChar char="•"/>
            </a:pPr>
            <a:r>
              <a:rPr lang="en-GB" sz="2400" dirty="0">
                <a:ea typeface="Times New Roman" panose="02020603050405020304" pitchFamily="18" charset="0"/>
                <a:cs typeface="Calibri" panose="020F0502020204030204" pitchFamily="34" charset="0"/>
              </a:rPr>
              <a:t>The poem takes place over three days. How does the tone of the poem change over the course of that time period? Look particularly at the verbs used.</a:t>
            </a:r>
            <a:endParaRPr lang="en-GB" sz="2400" dirty="0">
              <a:cs typeface="Calibri" panose="020F0502020204030204"/>
            </a:endParaRPr>
          </a:p>
          <a:p>
            <a:pPr marL="342900" lvl="0" indent="-342900">
              <a:spcAft>
                <a:spcPts val="600"/>
              </a:spcAft>
              <a:buFont typeface="Arial"/>
              <a:buChar char="•"/>
            </a:pPr>
            <a:r>
              <a:rPr lang="en-GB" sz="2400" dirty="0">
                <a:ea typeface="Times New Roman" panose="02020603050405020304" pitchFamily="18" charset="0"/>
                <a:cs typeface="Calibri" panose="020F0502020204030204" pitchFamily="34" charset="0"/>
              </a:rPr>
              <a:t>What do you think of the poem’s title? How do you understand the word ‘positively’ in this context?</a:t>
            </a:r>
            <a:endParaRPr lang="en-GB" sz="2400" dirty="0">
              <a:cs typeface="Calibri" panose="020F0502020204030204"/>
            </a:endParaRPr>
          </a:p>
          <a:p>
            <a:pPr marL="342900" lvl="0" indent="-342900">
              <a:spcAft>
                <a:spcPts val="600"/>
              </a:spcAft>
              <a:buFont typeface="Arial"/>
              <a:buChar char="•"/>
            </a:pPr>
            <a:r>
              <a:rPr lang="en-GB" sz="2400" dirty="0">
                <a:ea typeface="Times New Roman" panose="02020603050405020304" pitchFamily="18" charset="0"/>
                <a:cs typeface="Calibri" panose="020F0502020204030204" pitchFamily="34" charset="0"/>
              </a:rPr>
              <a:t>How is nature portrayed as restorative in the poem? </a:t>
            </a:r>
          </a:p>
          <a:p>
            <a:pPr marL="342900" indent="-342900">
              <a:buFont typeface="Arial"/>
              <a:buChar char="•"/>
            </a:pPr>
            <a:r>
              <a:rPr lang="en-GB" sz="2400" dirty="0">
                <a:ea typeface="Times New Roman" panose="02020603050405020304" pitchFamily="18" charset="0"/>
                <a:cs typeface="Calibri" panose="020F0502020204030204" pitchFamily="34" charset="0"/>
              </a:rPr>
              <a:t>What are the different ways in which the poem explores the theme of water?</a:t>
            </a:r>
            <a:endParaRPr lang="en-GB" sz="2400" dirty="0">
              <a:cs typeface="Calibri" panose="020F0502020204030204"/>
            </a:endParaRPr>
          </a:p>
          <a:p>
            <a:pPr marL="342900" lvl="0" indent="-342900">
              <a:buFont typeface="Symbol" panose="05050102010706020507" pitchFamily="18" charset="2"/>
              <a:buChar char=""/>
            </a:pPr>
            <a:endParaRPr lang="en-GB" sz="2400" dirty="0">
              <a:effectLst/>
            </a:endParaRPr>
          </a:p>
        </p:txBody>
      </p:sp>
      <p:pic>
        <p:nvPicPr>
          <p:cNvPr id="6" name="Picture 5">
            <a:extLst>
              <a:ext uri="{FF2B5EF4-FFF2-40B4-BE49-F238E27FC236}">
                <a16:creationId xmlns:a16="http://schemas.microsoft.com/office/drawing/2014/main" id="{1A8DCD3D-5227-0F01-55AB-38642B6C116B}"/>
              </a:ext>
            </a:extLst>
          </p:cNvPr>
          <p:cNvPicPr>
            <a:picLocks noChangeAspect="1"/>
          </p:cNvPicPr>
          <p:nvPr/>
        </p:nvPicPr>
        <p:blipFill>
          <a:blip r:embed="rId2"/>
          <a:stretch>
            <a:fillRect/>
          </a:stretch>
        </p:blipFill>
        <p:spPr>
          <a:xfrm>
            <a:off x="10871471" y="5054289"/>
            <a:ext cx="1077468" cy="1529739"/>
          </a:xfrm>
          <a:prstGeom prst="rect">
            <a:avLst/>
          </a:prstGeom>
        </p:spPr>
      </p:pic>
    </p:spTree>
    <p:extLst>
      <p:ext uri="{BB962C8B-B14F-4D97-AF65-F5344CB8AC3E}">
        <p14:creationId xmlns:p14="http://schemas.microsoft.com/office/powerpoint/2010/main" val="3628870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5000" y="311651"/>
            <a:ext cx="10971039" cy="5593849"/>
          </a:xfrm>
          <a:prstGeom prst="rect">
            <a:avLst/>
          </a:prstGeom>
        </p:spPr>
        <p:txBody>
          <a:bodyPr wrap="square" lIns="91440" tIns="45720" rIns="91440" bIns="45720" anchor="t">
            <a:noAutofit/>
          </a:bodyPr>
          <a:lstStyle/>
          <a:p>
            <a:pPr lvl="0">
              <a:spcAft>
                <a:spcPts val="600"/>
              </a:spcAft>
            </a:pPr>
            <a:r>
              <a:rPr lang="en-GB" sz="2400" dirty="0">
                <a:ea typeface="Times New Roman" panose="02020603050405020304" pitchFamily="18" charset="0"/>
                <a:cs typeface="Calibri" panose="020F0502020204030204" pitchFamily="34" charset="0"/>
              </a:rPr>
              <a:t>The poem is split into five parts and the lines are spaced out irregularly. Why do you think the poet chose this form? How might it relate to the emotions the poem explores? </a:t>
            </a:r>
            <a:endParaRPr lang="en-GB" sz="2400" dirty="0">
              <a:cs typeface="Calibri" panose="020F0502020204030204"/>
            </a:endParaRPr>
          </a:p>
          <a:p>
            <a:pPr lvl="0">
              <a:spcAft>
                <a:spcPts val="600"/>
              </a:spcAft>
            </a:pPr>
            <a:r>
              <a:rPr lang="en-GB" sz="2400" dirty="0">
                <a:ea typeface="Times New Roman" panose="02020603050405020304" pitchFamily="18" charset="0"/>
                <a:cs typeface="Calibri" panose="020F0502020204030204" pitchFamily="34" charset="0"/>
              </a:rPr>
              <a:t>The poem is written in the first-person plural (‘</a:t>
            </a:r>
            <a:r>
              <a:rPr lang="en-GB" sz="2400" b="1" dirty="0">
                <a:ea typeface="Times New Roman" panose="02020603050405020304" pitchFamily="18" charset="0"/>
                <a:cs typeface="Calibri" panose="020F0502020204030204" pitchFamily="34" charset="0"/>
              </a:rPr>
              <a:t>we</a:t>
            </a:r>
            <a:r>
              <a:rPr lang="en-GB" sz="2400" dirty="0">
                <a:ea typeface="Times New Roman" panose="02020603050405020304" pitchFamily="18" charset="0"/>
                <a:cs typeface="Calibri" panose="020F0502020204030204" pitchFamily="34" charset="0"/>
              </a:rPr>
              <a:t> ruined’, ‘</a:t>
            </a:r>
            <a:r>
              <a:rPr lang="en-GB" sz="2400" b="1" dirty="0">
                <a:ea typeface="Times New Roman" panose="02020603050405020304" pitchFamily="18" charset="0"/>
                <a:cs typeface="Calibri" panose="020F0502020204030204" pitchFamily="34" charset="0"/>
              </a:rPr>
              <a:t>our</a:t>
            </a:r>
            <a:r>
              <a:rPr lang="en-GB" sz="2400" dirty="0">
                <a:ea typeface="Times New Roman" panose="02020603050405020304" pitchFamily="18" charset="0"/>
                <a:cs typeface="Calibri" panose="020F0502020204030204" pitchFamily="34" charset="0"/>
              </a:rPr>
              <a:t> knuckles’). Who is the ‘we’ in the poem, and what effect does this have on the reader? How does this relate to collective action?</a:t>
            </a:r>
            <a:endParaRPr lang="en-GB" sz="2400" dirty="0">
              <a:cs typeface="Calibri" panose="020F0502020204030204"/>
            </a:endParaRPr>
          </a:p>
          <a:p>
            <a:pPr lvl="0">
              <a:spcAft>
                <a:spcPts val="600"/>
              </a:spcAft>
            </a:pPr>
            <a:r>
              <a:rPr lang="en-GB" sz="2400" dirty="0">
                <a:ea typeface="Times New Roman" panose="02020603050405020304" pitchFamily="18" charset="0"/>
                <a:cs typeface="Calibri" panose="020F0502020204030204" pitchFamily="34" charset="0"/>
              </a:rPr>
              <a:t>The poem is full of concrete nouns: these are nouns you could touch, taste, see, hear or smell. Underline all the concrete nouns. In contrast, an abstract noun is one that is an idea, like hope or peace. Can you find any abstract nouns in the poem?</a:t>
            </a:r>
            <a:endParaRPr lang="en-GB" sz="2400" dirty="0">
              <a:cs typeface="Calibri" panose="020F0502020204030204"/>
            </a:endParaRPr>
          </a:p>
          <a:p>
            <a:pPr lvl="0">
              <a:spcAft>
                <a:spcPts val="600"/>
              </a:spcAft>
            </a:pPr>
            <a:r>
              <a:rPr lang="en-GB" sz="2400" dirty="0">
                <a:ea typeface="Times New Roman" panose="02020603050405020304" pitchFamily="18" charset="0"/>
                <a:cs typeface="Calibri" panose="020F0502020204030204" pitchFamily="34" charset="0"/>
              </a:rPr>
              <a:t>What is the relationship between the concrete and abstract nouns in the text?</a:t>
            </a:r>
            <a:endParaRPr lang="en-GB" sz="2400" dirty="0">
              <a:cs typeface="Calibri" panose="020F0502020204030204"/>
            </a:endParaRPr>
          </a:p>
          <a:p>
            <a:pPr lvl="0"/>
            <a:r>
              <a:rPr lang="en-GB" sz="2400" dirty="0">
                <a:ea typeface="Times New Roman" panose="02020603050405020304" pitchFamily="18" charset="0"/>
                <a:cs typeface="Calibri" panose="020F0502020204030204" pitchFamily="34" charset="0"/>
              </a:rPr>
              <a:t>By the end of the poem, reading is seen as a force for change, with the speaker advocating for action through distributing words. How do you think this relates to the idea of the poem itself as a persuasive act?</a:t>
            </a:r>
            <a:endParaRPr lang="en-GB" sz="2400" dirty="0">
              <a:effectLst/>
              <a:cs typeface="Calibri" panose="020F0502020204030204"/>
            </a:endParaRPr>
          </a:p>
        </p:txBody>
      </p:sp>
      <p:pic>
        <p:nvPicPr>
          <p:cNvPr id="6" name="Picture 5">
            <a:extLst>
              <a:ext uri="{FF2B5EF4-FFF2-40B4-BE49-F238E27FC236}">
                <a16:creationId xmlns:a16="http://schemas.microsoft.com/office/drawing/2014/main" id="{1A8DCD3D-5227-0F01-55AB-38642B6C116B}"/>
              </a:ext>
            </a:extLst>
          </p:cNvPr>
          <p:cNvPicPr>
            <a:picLocks noChangeAspect="1"/>
          </p:cNvPicPr>
          <p:nvPr/>
        </p:nvPicPr>
        <p:blipFill>
          <a:blip r:embed="rId2"/>
          <a:stretch>
            <a:fillRect/>
          </a:stretch>
        </p:blipFill>
        <p:spPr>
          <a:xfrm>
            <a:off x="10528571" y="4965389"/>
            <a:ext cx="1077468" cy="1529739"/>
          </a:xfrm>
          <a:prstGeom prst="rect">
            <a:avLst/>
          </a:prstGeom>
        </p:spPr>
      </p:pic>
    </p:spTree>
    <p:extLst>
      <p:ext uri="{BB962C8B-B14F-4D97-AF65-F5344CB8AC3E}">
        <p14:creationId xmlns:p14="http://schemas.microsoft.com/office/powerpoint/2010/main" val="561147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65200" y="679951"/>
            <a:ext cx="10363200" cy="4678204"/>
          </a:xfrm>
          <a:prstGeom prst="rect">
            <a:avLst/>
          </a:prstGeom>
        </p:spPr>
        <p:txBody>
          <a:bodyPr wrap="square">
            <a:spAutoFit/>
          </a:bodyPr>
          <a:lstStyle/>
          <a:p>
            <a:pPr>
              <a:spcAft>
                <a:spcPts val="1200"/>
              </a:spcAft>
            </a:pPr>
            <a:r>
              <a:rPr lang="en-GB" sz="2400" b="1" kern="100" dirty="0">
                <a:latin typeface="Calibri" panose="020F0502020204030204" pitchFamily="34" charset="0"/>
                <a:ea typeface="Calibri" panose="020F0502020204030204" pitchFamily="34" charset="0"/>
                <a:cs typeface="Calibri" panose="020F0502020204030204" pitchFamily="34" charset="0"/>
              </a:rPr>
              <a:t>Write your own poem</a:t>
            </a:r>
            <a:endParaRPr lang="en-GB" sz="2400" kern="100" dirty="0">
              <a:latin typeface="Calibri" panose="020F0502020204030204" pitchFamily="34" charset="0"/>
              <a:ea typeface="Calibri" panose="020F0502020204030204" pitchFamily="34" charset="0"/>
              <a:cs typeface="Times New Roman" panose="02020603050405020304" pitchFamily="18" charset="0"/>
            </a:endParaRPr>
          </a:p>
          <a:p>
            <a:r>
              <a:rPr lang="en-GB" sz="2400" kern="100" dirty="0">
                <a:latin typeface="Calibri" panose="020F0502020204030204" pitchFamily="34" charset="0"/>
                <a:ea typeface="Times New Roman" panose="02020603050405020304" pitchFamily="18" charset="0"/>
                <a:cs typeface="Calibri" panose="020F0502020204030204" pitchFamily="34" charset="0"/>
              </a:rPr>
              <a:t>We’re now going to write our own poems about collective action in response to climate change and biodiversity loss. </a:t>
            </a:r>
            <a:r>
              <a:rPr lang="en-GB" sz="2400" dirty="0"/>
              <a:t>Start by choosing an aspect of climate change that matters to you. For example, deforestation, warming oceans, biodiversity loss or anything else you care about. </a:t>
            </a:r>
          </a:p>
          <a:p>
            <a:endParaRPr lang="en-GB" sz="2400" dirty="0"/>
          </a:p>
          <a:p>
            <a:pPr>
              <a:spcAft>
                <a:spcPts val="0"/>
              </a:spcAft>
            </a:pPr>
            <a:r>
              <a:rPr lang="en-GB" sz="2400" kern="100" dirty="0">
                <a:latin typeface="Calibri" panose="020F0502020204030204" pitchFamily="34" charset="0"/>
                <a:ea typeface="Times New Roman" panose="02020603050405020304" pitchFamily="18" charset="0"/>
                <a:cs typeface="Calibri" panose="020F0502020204030204" pitchFamily="34" charset="0"/>
              </a:rPr>
              <a:t>Top tip! When you’re writing a poem, it can be helpful to include as many specific details as possible. This helps the reader to feel connected to the subject you’re writing about and, by homing in on small details, you can show your reader the subject from a new perspective. Try to choose a specific subject e.g. rather than writing simply about biodiversity loss as a whole, you could write about the threat to a particular species of insect.</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E0A02136-52AF-F793-9243-59C2998D588A}"/>
              </a:ext>
            </a:extLst>
          </p:cNvPr>
          <p:cNvPicPr>
            <a:picLocks noChangeAspect="1"/>
          </p:cNvPicPr>
          <p:nvPr/>
        </p:nvPicPr>
        <p:blipFill>
          <a:blip r:embed="rId2"/>
          <a:stretch>
            <a:fillRect/>
          </a:stretch>
        </p:blipFill>
        <p:spPr>
          <a:xfrm>
            <a:off x="9419699" y="5190517"/>
            <a:ext cx="2167629" cy="1179959"/>
          </a:xfrm>
          <a:prstGeom prst="rect">
            <a:avLst/>
          </a:prstGeom>
        </p:spPr>
      </p:pic>
    </p:spTree>
    <p:extLst>
      <p:ext uri="{BB962C8B-B14F-4D97-AF65-F5344CB8AC3E}">
        <p14:creationId xmlns:p14="http://schemas.microsoft.com/office/powerpoint/2010/main" val="2247347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4697" y="858486"/>
            <a:ext cx="9799380" cy="3339376"/>
          </a:xfrm>
          <a:prstGeom prst="rect">
            <a:avLst/>
          </a:prstGeom>
        </p:spPr>
        <p:txBody>
          <a:bodyPr wrap="square" lIns="91440" tIns="45720" rIns="91440" bIns="45720" anchor="t">
            <a:spAutoFit/>
          </a:bodyPr>
          <a:lstStyle/>
          <a:p>
            <a:pPr algn="just" fontAlgn="base">
              <a:spcAft>
                <a:spcPts val="600"/>
              </a:spcAft>
            </a:pPr>
            <a:r>
              <a:rPr lang="en-GB" sz="2800" b="1" kern="0" dirty="0">
                <a:latin typeface="Calibri" panose="020F0502020204030204" pitchFamily="34" charset="0"/>
                <a:ea typeface="Times New Roman" panose="02020603050405020304" pitchFamily="18" charset="0"/>
                <a:cs typeface="Calibri" panose="020F0502020204030204" pitchFamily="34" charset="0"/>
              </a:rPr>
              <a:t>Learning outcomes </a:t>
            </a:r>
            <a:endParaRPr lang="en-GB" sz="2800" kern="1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fontAlgn="base">
              <a:spcAft>
                <a:spcPts val="600"/>
              </a:spcAft>
              <a:buFont typeface="Arial" panose="05050102010706020507" pitchFamily="18" charset="2"/>
              <a:buChar char="•"/>
            </a:pPr>
            <a:r>
              <a:rPr lang="en-GB" sz="2400" dirty="0">
                <a:latin typeface="Calibri"/>
                <a:ea typeface="Times New Roman" panose="02020603050405020304" pitchFamily="18" charset="0"/>
                <a:cs typeface="Calibri"/>
              </a:rPr>
              <a:t>Learners will gain a deeper understanding of positive change together as a response to climate change, and be able to name some forms of collective action and their merits.</a:t>
            </a:r>
            <a:endParaRPr lang="en-GB" sz="2800" dirty="0">
              <a:latin typeface="Calibri"/>
              <a:ea typeface="Times New Roman" panose="02020603050405020304" pitchFamily="18" charset="0"/>
              <a:cs typeface="Calibri"/>
            </a:endParaRPr>
          </a:p>
          <a:p>
            <a:pPr marL="342900" lvl="0" indent="-342900" algn="just" fontAlgn="base">
              <a:spcAft>
                <a:spcPts val="600"/>
              </a:spcAft>
              <a:buFont typeface="Arial" panose="05050102010706020507" pitchFamily="18" charset="2"/>
              <a:buChar char="•"/>
            </a:pPr>
            <a:r>
              <a:rPr lang="en-GB" sz="2400" dirty="0">
                <a:latin typeface="Calibri" panose="020F0502020204030204" pitchFamily="34" charset="0"/>
                <a:ea typeface="Times New Roman" panose="02020603050405020304" pitchFamily="18" charset="0"/>
              </a:rPr>
              <a:t>Learners will be able to discuss the effects of the use of concrete and abstract nouns in a poem.</a:t>
            </a:r>
            <a:endParaRPr lang="en-GB" sz="28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fontAlgn="base">
              <a:spcAft>
                <a:spcPts val="600"/>
              </a:spcAft>
              <a:buFont typeface="Arial" panose="05050102010706020507" pitchFamily="18" charset="2"/>
              <a:buChar char="•"/>
            </a:pPr>
            <a:r>
              <a:rPr lang="en-GB" sz="2400" dirty="0">
                <a:latin typeface="Calibri" panose="020F0502020204030204" pitchFamily="34" charset="0"/>
                <a:ea typeface="Times New Roman" panose="02020603050405020304" pitchFamily="18" charset="0"/>
              </a:rPr>
              <a:t>Learners will write a poem about collective action including some poetic devices.</a:t>
            </a:r>
            <a:endParaRPr lang="en-GB"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76C7530-A8B1-C70A-904A-079E89804A65}"/>
              </a:ext>
            </a:extLst>
          </p:cNvPr>
          <p:cNvPicPr>
            <a:picLocks noChangeAspect="1"/>
          </p:cNvPicPr>
          <p:nvPr/>
        </p:nvPicPr>
        <p:blipFill>
          <a:blip r:embed="rId2"/>
          <a:stretch>
            <a:fillRect/>
          </a:stretch>
        </p:blipFill>
        <p:spPr>
          <a:xfrm rot="19789367">
            <a:off x="9732098" y="4455428"/>
            <a:ext cx="1575997" cy="1610711"/>
          </a:xfrm>
          <a:prstGeom prst="rect">
            <a:avLst/>
          </a:prstGeom>
        </p:spPr>
      </p:pic>
    </p:spTree>
    <p:extLst>
      <p:ext uri="{BB962C8B-B14F-4D97-AF65-F5344CB8AC3E}">
        <p14:creationId xmlns:p14="http://schemas.microsoft.com/office/powerpoint/2010/main" val="1288623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27100" y="904293"/>
            <a:ext cx="10248900" cy="3939540"/>
          </a:xfrm>
          <a:prstGeom prst="rect">
            <a:avLst/>
          </a:prstGeom>
        </p:spPr>
        <p:txBody>
          <a:bodyPr wrap="square">
            <a:spAutoFit/>
          </a:bodyPr>
          <a:lstStyle/>
          <a:p>
            <a:pPr>
              <a:spcAft>
                <a:spcPts val="1200"/>
              </a:spcAft>
            </a:pPr>
            <a:r>
              <a:rPr lang="en-GB" sz="2400" b="1" kern="100" dirty="0">
                <a:latin typeface="Calibri" panose="020F0502020204030204" pitchFamily="34" charset="0"/>
                <a:ea typeface="Calibri" panose="020F0502020204030204" pitchFamily="34" charset="0"/>
                <a:cs typeface="Calibri" panose="020F0502020204030204" pitchFamily="34" charset="0"/>
              </a:rPr>
              <a:t>Write your own poem</a:t>
            </a:r>
            <a:endParaRPr lang="en-GB" sz="2800" kern="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400" kern="100" dirty="0">
                <a:latin typeface="Calibri" panose="020F0502020204030204" pitchFamily="34" charset="0"/>
                <a:ea typeface="Times New Roman" panose="02020603050405020304" pitchFamily="18" charset="0"/>
                <a:cs typeface="Calibri" panose="020F0502020204030204" pitchFamily="34" charset="0"/>
              </a:rPr>
              <a:t>Do some research into the issue you have chosen. Find out what is causing it, what actions are being taken to mitigate against it, and how more actions could be taken in the future. Find out if there is any opposition to taking action and where this point of view could be coming from.</a:t>
            </a:r>
            <a:endParaRPr lang="en-GB" sz="2400" kern="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400" kern="100" dirty="0">
                <a:latin typeface="Calibri" panose="020F0502020204030204" pitchFamily="34" charset="0"/>
                <a:ea typeface="Times New Roman" panose="02020603050405020304" pitchFamily="18" charset="0"/>
                <a:cs typeface="Calibri" panose="020F0502020204030204" pitchFamily="34" charset="0"/>
              </a:rPr>
              <a:t> </a:t>
            </a:r>
            <a:endParaRPr lang="en-GB" sz="2400" kern="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400" kern="100" dirty="0">
                <a:latin typeface="Calibri" panose="020F0502020204030204" pitchFamily="34" charset="0"/>
                <a:ea typeface="Times New Roman" panose="02020603050405020304" pitchFamily="18" charset="0"/>
                <a:cs typeface="Calibri" panose="020F0502020204030204" pitchFamily="34" charset="0"/>
              </a:rPr>
              <a:t>Now imagine you are trying to persuade someone to take action in response to the issue. This could be a world leader, a politician or CEO, or it could be someone in your own community, like a family member or a friend. Write your poem as a conversation with that person. </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9087D6FB-5BC7-1B42-ED89-ED72F3B4B470}"/>
              </a:ext>
            </a:extLst>
          </p:cNvPr>
          <p:cNvPicPr>
            <a:picLocks noChangeAspect="1"/>
          </p:cNvPicPr>
          <p:nvPr/>
        </p:nvPicPr>
        <p:blipFill>
          <a:blip r:embed="rId2"/>
          <a:stretch>
            <a:fillRect/>
          </a:stretch>
        </p:blipFill>
        <p:spPr>
          <a:xfrm>
            <a:off x="9238430" y="4843833"/>
            <a:ext cx="1937570" cy="1444967"/>
          </a:xfrm>
          <a:prstGeom prst="rect">
            <a:avLst/>
          </a:prstGeom>
        </p:spPr>
      </p:pic>
    </p:spTree>
    <p:extLst>
      <p:ext uri="{BB962C8B-B14F-4D97-AF65-F5344CB8AC3E}">
        <p14:creationId xmlns:p14="http://schemas.microsoft.com/office/powerpoint/2010/main" val="2656871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9337" y="560932"/>
            <a:ext cx="10744200" cy="5047536"/>
          </a:xfrm>
          <a:prstGeom prst="rect">
            <a:avLst/>
          </a:prstGeom>
        </p:spPr>
        <p:txBody>
          <a:bodyPr wrap="square" lIns="91440" tIns="45720" rIns="91440" bIns="45720" anchor="t">
            <a:spAutoFit/>
          </a:bodyPr>
          <a:lstStyle/>
          <a:p>
            <a:pPr>
              <a:spcAft>
                <a:spcPts val="0"/>
              </a:spcAft>
            </a:pPr>
            <a:r>
              <a:rPr lang="en-GB" sz="2400" kern="100" dirty="0">
                <a:latin typeface="Calibri" panose="020F0502020204030204" pitchFamily="34" charset="0"/>
                <a:ea typeface="Times New Roman" panose="02020603050405020304" pitchFamily="18" charset="0"/>
                <a:cs typeface="Calibri" panose="020F0502020204030204" pitchFamily="34" charset="0"/>
              </a:rPr>
              <a:t>Think about ways to make your poem resonate with the person you are trying to persuade. Consider:</a:t>
            </a:r>
            <a:endParaRPr lang="en-GB" sz="2400" kern="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GB" sz="24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600"/>
              </a:spcAft>
              <a:buFont typeface="Arial"/>
              <a:buChar char="•"/>
            </a:pPr>
            <a:r>
              <a:rPr lang="en-GB" sz="2400" kern="100" dirty="0">
                <a:latin typeface="Calibri" panose="020F0502020204030204" pitchFamily="34" charset="0"/>
                <a:ea typeface="Times New Roman" panose="02020603050405020304" pitchFamily="18" charset="0"/>
                <a:cs typeface="Calibri" panose="020F0502020204030204" pitchFamily="34" charset="0"/>
              </a:rPr>
              <a:t>will you use any emotive language (language that appeals to the emotions)?</a:t>
            </a:r>
            <a:endParaRPr lang="en-GB" sz="24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600"/>
              </a:spcAft>
              <a:buFont typeface="Arial"/>
              <a:buChar char="•"/>
            </a:pPr>
            <a:r>
              <a:rPr lang="en-GB" sz="2400" kern="100" dirty="0">
                <a:latin typeface="Calibri" panose="020F0502020204030204" pitchFamily="34" charset="0"/>
                <a:ea typeface="Times New Roman" panose="02020603050405020304" pitchFamily="18" charset="0"/>
                <a:cs typeface="Calibri" panose="020F0502020204030204" pitchFamily="34" charset="0"/>
              </a:rPr>
              <a:t>will you use figurative language e.g. similes, personification or metaphor to help your reader picture the issue</a:t>
            </a:r>
            <a:endParaRPr lang="en-GB" sz="24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Arial"/>
              <a:buChar char="•"/>
            </a:pPr>
            <a:r>
              <a:rPr lang="en-GB" sz="2400" kern="100" dirty="0">
                <a:latin typeface="Calibri" panose="020F0502020204030204" pitchFamily="34" charset="0"/>
                <a:ea typeface="Times New Roman" panose="02020603050405020304" pitchFamily="18" charset="0"/>
                <a:cs typeface="Calibri" panose="020F0502020204030204" pitchFamily="34" charset="0"/>
              </a:rPr>
              <a:t>what is the start and end point of your poem? What journey are you trying to take the reader on?</a:t>
            </a:r>
          </a:p>
          <a:p>
            <a:pPr marL="342900" lvl="0" indent="-342900">
              <a:spcAft>
                <a:spcPts val="0"/>
              </a:spcAft>
              <a:buFont typeface="Symbol" panose="05050102010706020507" pitchFamily="18" charset="2"/>
              <a:buChar char=""/>
            </a:pPr>
            <a:endParaRPr lang="en-GB" sz="2400" kern="100" dirty="0">
              <a:effectLst/>
              <a:latin typeface="Calibri" panose="020F0502020204030204" pitchFamily="34" charset="0"/>
              <a:ea typeface="Calibri" panose="020F0502020204030204" pitchFamily="34" charset="0"/>
              <a:cs typeface="Calibri" panose="020F0502020204030204" pitchFamily="34" charset="0"/>
            </a:endParaRPr>
          </a:p>
          <a:p>
            <a:r>
              <a:rPr lang="en-GB" sz="2400" kern="100" dirty="0">
                <a:latin typeface="Calibri" panose="020F0502020204030204" pitchFamily="34" charset="0"/>
                <a:ea typeface="Times New Roman" panose="02020603050405020304" pitchFamily="18" charset="0"/>
                <a:cs typeface="Calibri" panose="020F0502020204030204" pitchFamily="34" charset="0"/>
              </a:rPr>
              <a:t>When you are happy with your poem, think about whether there is a way it can be used as a practical tool. For example, could you display it in school where others might read it and be persuaded? Can you include it on the school website or in a newsletter to parents? How can your poem spark a real-life conversation?</a:t>
            </a:r>
            <a:endParaRPr lang="en-GB" sz="24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03299F1A-F7DF-6A50-DFAB-517DA7CDE5C5}"/>
              </a:ext>
            </a:extLst>
          </p:cNvPr>
          <p:cNvPicPr>
            <a:picLocks noChangeAspect="1"/>
          </p:cNvPicPr>
          <p:nvPr/>
        </p:nvPicPr>
        <p:blipFill>
          <a:blip r:embed="rId2"/>
          <a:stretch>
            <a:fillRect/>
          </a:stretch>
        </p:blipFill>
        <p:spPr>
          <a:xfrm>
            <a:off x="10670171" y="5270500"/>
            <a:ext cx="1178965" cy="1267704"/>
          </a:xfrm>
          <a:prstGeom prst="rect">
            <a:avLst/>
          </a:prstGeom>
        </p:spPr>
      </p:pic>
    </p:spTree>
    <p:extLst>
      <p:ext uri="{BB962C8B-B14F-4D97-AF65-F5344CB8AC3E}">
        <p14:creationId xmlns:p14="http://schemas.microsoft.com/office/powerpoint/2010/main" val="1502787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0901" y="1043187"/>
            <a:ext cx="10528300" cy="4124206"/>
          </a:xfrm>
          <a:prstGeom prst="rect">
            <a:avLst/>
          </a:prstGeom>
        </p:spPr>
        <p:txBody>
          <a:bodyPr wrap="square">
            <a:spAutoFit/>
          </a:bodyPr>
          <a:lstStyle/>
          <a:p>
            <a:pPr>
              <a:spcAft>
                <a:spcPts val="1200"/>
              </a:spcAft>
            </a:pPr>
            <a:r>
              <a:rPr lang="en-GB" sz="2800" b="1" kern="100" dirty="0">
                <a:latin typeface="Calibri" panose="020F0502020204030204" pitchFamily="34" charset="0"/>
                <a:ea typeface="Calibri" panose="020F0502020204030204" pitchFamily="34" charset="0"/>
                <a:cs typeface="Calibri" panose="020F0502020204030204" pitchFamily="34" charset="0"/>
              </a:rPr>
              <a:t>Final Thoughts</a:t>
            </a:r>
            <a:endParaRPr lang="en-GB" sz="2800" kern="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800" kern="100" dirty="0">
                <a:latin typeface="Calibri" panose="020F0502020204030204" pitchFamily="34" charset="0"/>
                <a:ea typeface="Times New Roman" panose="02020603050405020304" pitchFamily="18" charset="0"/>
                <a:cs typeface="Calibri" panose="020F0502020204030204" pitchFamily="34" charset="0"/>
              </a:rPr>
              <a:t>Today we have thought about climate change and collective action. Now think about the future. With a partner, spend a few minutes discussing what changes you would like to see world leaders make to preserve the natural world, and what changes you could contribute to in your own community. </a:t>
            </a:r>
            <a:endParaRPr lang="en-GB" sz="2800" kern="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GB" sz="2800" kern="100" dirty="0">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GB" sz="2800" kern="100" dirty="0">
                <a:latin typeface="Calibri" panose="020F0502020204030204" pitchFamily="34" charset="0"/>
                <a:ea typeface="Calibri" panose="020F0502020204030204" pitchFamily="34" charset="0"/>
                <a:cs typeface="Calibri" panose="020F0502020204030204" pitchFamily="34" charset="0"/>
              </a:rPr>
              <a:t>If you have enjoyed writing your poem today, you can </a:t>
            </a:r>
            <a:r>
              <a:rPr lang="en-GB" sz="2800" kern="100" dirty="0">
                <a:latin typeface="Calibri" panose="020F0502020204030204" pitchFamily="34" charset="0"/>
                <a:ea typeface="Calibri" panose="020F0502020204030204" pitchFamily="34" charset="0"/>
              </a:rPr>
              <a:t>find more nature-themed writing ideas on </a:t>
            </a:r>
            <a:r>
              <a:rPr lang="en-GB" sz="2800" kern="100" dirty="0">
                <a:latin typeface="Calibri" panose="020F0502020204030204" pitchFamily="34" charset="0"/>
                <a:ea typeface="Calibri" panose="020F0502020204030204" pitchFamily="34" charset="0"/>
                <a:hlinkClick r:id="rId2"/>
              </a:rPr>
              <a:t>Young Poets Network</a:t>
            </a:r>
            <a:r>
              <a:rPr lang="en-GB" sz="2800" kern="100" dirty="0">
                <a:latin typeface="Calibri" panose="020F0502020204030204" pitchFamily="34" charset="0"/>
                <a:ea typeface="Calibri" panose="020F0502020204030204" pitchFamily="34" charset="0"/>
              </a:rPr>
              <a:t>. </a:t>
            </a:r>
            <a:r>
              <a:rPr lang="en-GB" sz="2800" kern="100" dirty="0">
                <a:latin typeface="Calibri" panose="020F0502020204030204" pitchFamily="34" charset="0"/>
                <a:ea typeface="Calibri" panose="020F0502020204030204" pitchFamily="34" charset="0"/>
                <a:cs typeface="Times New Roman" panose="02020603050405020304" pitchFamily="18" charset="0"/>
              </a:rPr>
              <a:t>  </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5D920332-FCCD-A1D3-5D9A-2C723DD8F162}"/>
              </a:ext>
            </a:extLst>
          </p:cNvPr>
          <p:cNvPicPr>
            <a:picLocks noChangeAspect="1"/>
          </p:cNvPicPr>
          <p:nvPr/>
        </p:nvPicPr>
        <p:blipFill>
          <a:blip r:embed="rId3"/>
          <a:stretch>
            <a:fillRect/>
          </a:stretch>
        </p:blipFill>
        <p:spPr>
          <a:xfrm>
            <a:off x="9175261" y="497993"/>
            <a:ext cx="1974486" cy="545194"/>
          </a:xfrm>
          <a:prstGeom prst="rect">
            <a:avLst/>
          </a:prstGeom>
        </p:spPr>
      </p:pic>
      <p:pic>
        <p:nvPicPr>
          <p:cNvPr id="4" name="Picture 3">
            <a:extLst>
              <a:ext uri="{FF2B5EF4-FFF2-40B4-BE49-F238E27FC236}">
                <a16:creationId xmlns:a16="http://schemas.microsoft.com/office/drawing/2014/main" id="{F76C7530-A8B1-C70A-904A-079E89804A65}"/>
              </a:ext>
            </a:extLst>
          </p:cNvPr>
          <p:cNvPicPr>
            <a:picLocks noChangeAspect="1"/>
          </p:cNvPicPr>
          <p:nvPr/>
        </p:nvPicPr>
        <p:blipFill>
          <a:blip r:embed="rId4"/>
          <a:stretch>
            <a:fillRect/>
          </a:stretch>
        </p:blipFill>
        <p:spPr>
          <a:xfrm rot="20990285">
            <a:off x="10064046" y="4907231"/>
            <a:ext cx="1575997" cy="1610711"/>
          </a:xfrm>
          <a:prstGeom prst="rect">
            <a:avLst/>
          </a:prstGeom>
        </p:spPr>
      </p:pic>
    </p:spTree>
    <p:extLst>
      <p:ext uri="{BB962C8B-B14F-4D97-AF65-F5344CB8AC3E}">
        <p14:creationId xmlns:p14="http://schemas.microsoft.com/office/powerpoint/2010/main" val="596644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4935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6342" y="470950"/>
            <a:ext cx="8739012" cy="5216813"/>
          </a:xfrm>
          <a:prstGeom prst="rect">
            <a:avLst/>
          </a:prstGeom>
        </p:spPr>
        <p:txBody>
          <a:bodyPr wrap="square" lIns="91440" tIns="45720" rIns="91440" bIns="45720" anchor="t">
            <a:spAutoFit/>
          </a:bodyPr>
          <a:lstStyle/>
          <a:p>
            <a:pPr algn="just" fontAlgn="base">
              <a:spcAft>
                <a:spcPts val="600"/>
              </a:spcAft>
            </a:pPr>
            <a:r>
              <a:rPr lang="en-GB" sz="2800" b="1" kern="0" dirty="0">
                <a:latin typeface="Calibri" panose="020F0502020204030204" pitchFamily="34" charset="0"/>
                <a:ea typeface="Times New Roman" panose="02020603050405020304" pitchFamily="18" charset="0"/>
                <a:cs typeface="Calibri" panose="020F0502020204030204" pitchFamily="34" charset="0"/>
              </a:rPr>
              <a:t>Key Vocabulary</a:t>
            </a:r>
            <a:endParaRPr lang="en-GB" sz="2800" kern="100" dirty="0">
              <a:latin typeface="Calibri" panose="020F0502020204030204" pitchFamily="34" charset="0"/>
              <a:ea typeface="Calibri" panose="020F0502020204030204" pitchFamily="34" charset="0"/>
              <a:cs typeface="Times New Roman" panose="02020603050405020304" pitchFamily="18" charset="0"/>
            </a:endParaRPr>
          </a:p>
          <a:p>
            <a:pPr marL="457200" lvl="0" indent="-457200" algn="just" fontAlgn="base">
              <a:spcAft>
                <a:spcPts val="600"/>
              </a:spcAft>
              <a:buFont typeface="Arial" panose="05050102010706020507" pitchFamily="18" charset="2"/>
              <a:buChar char="•"/>
            </a:pPr>
            <a:r>
              <a:rPr lang="en-GB" sz="2800" b="1" dirty="0">
                <a:latin typeface="Calibri" panose="020F0502020204030204" pitchFamily="34" charset="0"/>
                <a:ea typeface="Times New Roman" panose="02020603050405020304" pitchFamily="18" charset="0"/>
              </a:rPr>
              <a:t>Collective action </a:t>
            </a:r>
            <a:r>
              <a:rPr lang="en-GB" sz="2800" dirty="0">
                <a:latin typeface="Calibri" panose="020F0502020204030204" pitchFamily="34" charset="0"/>
                <a:ea typeface="Times New Roman" panose="02020603050405020304" pitchFamily="18" charset="0"/>
              </a:rPr>
              <a:t>– action taken together by a group of people with the aim of improving or changing something</a:t>
            </a:r>
            <a:endParaRPr lang="en-GB" sz="2800" dirty="0">
              <a:latin typeface="Times New Roman" panose="02020603050405020304" pitchFamily="18" charset="0"/>
              <a:ea typeface="Times New Roman" panose="02020603050405020304" pitchFamily="18" charset="0"/>
              <a:cs typeface="Times New Roman" panose="02020603050405020304" pitchFamily="18" charset="0"/>
            </a:endParaRPr>
          </a:p>
          <a:p>
            <a:pPr marL="457200" lvl="0" indent="-457200" algn="just" fontAlgn="base">
              <a:spcAft>
                <a:spcPts val="600"/>
              </a:spcAft>
              <a:buFont typeface="Arial" panose="05050102010706020507" pitchFamily="18" charset="2"/>
              <a:buChar char="•"/>
            </a:pPr>
            <a:r>
              <a:rPr lang="en-GB" sz="2800" b="1" kern="0" dirty="0">
                <a:latin typeface="Calibri" panose="020F0502020204030204" pitchFamily="34" charset="0"/>
                <a:ea typeface="Times New Roman" panose="02020603050405020304" pitchFamily="18" charset="0"/>
                <a:cs typeface="Calibri" panose="020F0502020204030204" pitchFamily="34" charset="0"/>
              </a:rPr>
              <a:t>Mitigate</a:t>
            </a:r>
            <a:r>
              <a:rPr lang="en-GB" sz="2800" kern="0" dirty="0">
                <a:latin typeface="Calibri" panose="020F0502020204030204" pitchFamily="34" charset="0"/>
                <a:ea typeface="Times New Roman" panose="02020603050405020304" pitchFamily="18" charset="0"/>
                <a:cs typeface="Calibri" panose="020F0502020204030204" pitchFamily="34" charset="0"/>
              </a:rPr>
              <a:t> – to lessen the bad effects of something</a:t>
            </a:r>
            <a:endParaRPr lang="en-GB" sz="2800" kern="100" dirty="0">
              <a:latin typeface="Calibri" panose="020F0502020204030204" pitchFamily="34" charset="0"/>
              <a:ea typeface="Calibri" panose="020F0502020204030204" pitchFamily="34" charset="0"/>
              <a:cs typeface="Times New Roman" panose="02020603050405020304" pitchFamily="18" charset="0"/>
            </a:endParaRPr>
          </a:p>
          <a:p>
            <a:pPr marL="457200" lvl="0" indent="-457200" algn="just" fontAlgn="base">
              <a:spcAft>
                <a:spcPts val="600"/>
              </a:spcAft>
              <a:buFont typeface="Arial" panose="05050102010706020507" pitchFamily="18" charset="2"/>
              <a:buChar char="•"/>
            </a:pPr>
            <a:r>
              <a:rPr lang="en-GB" sz="2800" b="1" kern="0" dirty="0">
                <a:latin typeface="Calibri" panose="020F0502020204030204" pitchFamily="34" charset="0"/>
                <a:ea typeface="Times New Roman" panose="02020603050405020304" pitchFamily="18" charset="0"/>
                <a:cs typeface="Calibri" panose="020F0502020204030204" pitchFamily="34" charset="0"/>
              </a:rPr>
              <a:t>Lobbying</a:t>
            </a:r>
            <a:r>
              <a:rPr lang="en-GB" sz="2800" kern="0" dirty="0">
                <a:latin typeface="Calibri" panose="020F0502020204030204" pitchFamily="34" charset="0"/>
                <a:ea typeface="Times New Roman" panose="02020603050405020304" pitchFamily="18" charset="0"/>
                <a:cs typeface="Calibri" panose="020F0502020204030204" pitchFamily="34" charset="0"/>
              </a:rPr>
              <a:t> – to try to influence a lawmaker about an issue</a:t>
            </a:r>
            <a:endParaRPr lang="en-GB" sz="2800" kern="100" dirty="0">
              <a:latin typeface="Calibri" panose="020F0502020204030204" pitchFamily="34" charset="0"/>
              <a:ea typeface="Calibri" panose="020F0502020204030204" pitchFamily="34" charset="0"/>
              <a:cs typeface="Times New Roman" panose="02020603050405020304" pitchFamily="18" charset="0"/>
            </a:endParaRPr>
          </a:p>
          <a:p>
            <a:pPr marL="457200" lvl="0" indent="-457200" algn="just" fontAlgn="base">
              <a:spcAft>
                <a:spcPts val="600"/>
              </a:spcAft>
              <a:buFont typeface="Arial" panose="05050102010706020507" pitchFamily="18" charset="2"/>
              <a:buChar char="•"/>
            </a:pPr>
            <a:r>
              <a:rPr lang="en-GB" sz="2800" b="1" kern="0" dirty="0">
                <a:latin typeface="Calibri" panose="020F0502020204030204" pitchFamily="34" charset="0"/>
                <a:ea typeface="Times New Roman" panose="02020603050405020304" pitchFamily="18" charset="0"/>
                <a:cs typeface="Calibri" panose="020F0502020204030204" pitchFamily="34" charset="0"/>
              </a:rPr>
              <a:t>Hypocrite</a:t>
            </a:r>
            <a:r>
              <a:rPr lang="en-GB" sz="2800" kern="0" dirty="0">
                <a:latin typeface="Calibri" panose="020F0502020204030204" pitchFamily="34" charset="0"/>
                <a:ea typeface="Times New Roman" panose="02020603050405020304" pitchFamily="18" charset="0"/>
                <a:cs typeface="Calibri" panose="020F0502020204030204" pitchFamily="34" charset="0"/>
              </a:rPr>
              <a:t> – someone who says one thing and does another</a:t>
            </a:r>
            <a:endParaRPr lang="en-GB" sz="2800" kern="100" dirty="0">
              <a:latin typeface="Calibri" panose="020F0502020204030204" pitchFamily="34" charset="0"/>
              <a:ea typeface="Calibri" panose="020F0502020204030204" pitchFamily="34" charset="0"/>
              <a:cs typeface="Times New Roman" panose="02020603050405020304" pitchFamily="18" charset="0"/>
            </a:endParaRPr>
          </a:p>
          <a:p>
            <a:pPr marL="457200" lvl="0" indent="-457200" algn="just" fontAlgn="base">
              <a:spcAft>
                <a:spcPts val="600"/>
              </a:spcAft>
              <a:buFont typeface="Arial" panose="05050102010706020507" pitchFamily="18" charset="2"/>
              <a:buChar char="•"/>
            </a:pPr>
            <a:r>
              <a:rPr lang="en-GB" sz="2800" b="1" kern="0" dirty="0">
                <a:latin typeface="Calibri" panose="020F0502020204030204" pitchFamily="34" charset="0"/>
                <a:ea typeface="Times New Roman" panose="02020603050405020304" pitchFamily="18" charset="0"/>
                <a:cs typeface="Calibri" panose="020F0502020204030204" pitchFamily="34" charset="0"/>
              </a:rPr>
              <a:t>Advocate </a:t>
            </a:r>
            <a:r>
              <a:rPr lang="en-GB" sz="2800" kern="0" dirty="0">
                <a:latin typeface="Calibri" panose="020F0502020204030204" pitchFamily="34" charset="0"/>
                <a:ea typeface="Times New Roman" panose="02020603050405020304" pitchFamily="18" charset="0"/>
                <a:cs typeface="Calibri" panose="020F0502020204030204" pitchFamily="34" charset="0"/>
              </a:rPr>
              <a:t>– to support someone or something (who often has less power)</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F8A0C1F-A2E3-935D-08B6-66BE5CCA8CC6}"/>
              </a:ext>
            </a:extLst>
          </p:cNvPr>
          <p:cNvPicPr>
            <a:picLocks noChangeAspect="1"/>
          </p:cNvPicPr>
          <p:nvPr/>
        </p:nvPicPr>
        <p:blipFill>
          <a:blip r:embed="rId2"/>
          <a:stretch>
            <a:fillRect/>
          </a:stretch>
        </p:blipFill>
        <p:spPr>
          <a:xfrm>
            <a:off x="10199072" y="3077953"/>
            <a:ext cx="882784" cy="1208644"/>
          </a:xfrm>
          <a:prstGeom prst="rect">
            <a:avLst/>
          </a:prstGeom>
        </p:spPr>
      </p:pic>
      <p:pic>
        <p:nvPicPr>
          <p:cNvPr id="5" name="Picture 4">
            <a:extLst>
              <a:ext uri="{FF2B5EF4-FFF2-40B4-BE49-F238E27FC236}">
                <a16:creationId xmlns:a16="http://schemas.microsoft.com/office/drawing/2014/main" id="{32736327-6F68-D606-6091-E1B277E89E61}"/>
              </a:ext>
            </a:extLst>
          </p:cNvPr>
          <p:cNvPicPr>
            <a:picLocks noChangeAspect="1"/>
          </p:cNvPicPr>
          <p:nvPr/>
        </p:nvPicPr>
        <p:blipFill>
          <a:blip r:embed="rId3"/>
          <a:stretch>
            <a:fillRect/>
          </a:stretch>
        </p:blipFill>
        <p:spPr>
          <a:xfrm>
            <a:off x="10940612" y="4589902"/>
            <a:ext cx="694129" cy="1626864"/>
          </a:xfrm>
          <a:prstGeom prst="rect">
            <a:avLst/>
          </a:prstGeom>
        </p:spPr>
      </p:pic>
      <p:pic>
        <p:nvPicPr>
          <p:cNvPr id="6" name="Picture 5">
            <a:extLst>
              <a:ext uri="{FF2B5EF4-FFF2-40B4-BE49-F238E27FC236}">
                <a16:creationId xmlns:a16="http://schemas.microsoft.com/office/drawing/2014/main" id="{6A772F78-1405-A102-7AE9-AFE724C27FE4}"/>
              </a:ext>
            </a:extLst>
          </p:cNvPr>
          <p:cNvPicPr>
            <a:picLocks noChangeAspect="1"/>
          </p:cNvPicPr>
          <p:nvPr/>
        </p:nvPicPr>
        <p:blipFill>
          <a:blip r:embed="rId4"/>
          <a:stretch>
            <a:fillRect/>
          </a:stretch>
        </p:blipFill>
        <p:spPr>
          <a:xfrm>
            <a:off x="10060636" y="1020535"/>
            <a:ext cx="1635065" cy="1226299"/>
          </a:xfrm>
          <a:prstGeom prst="rect">
            <a:avLst/>
          </a:prstGeom>
        </p:spPr>
      </p:pic>
    </p:spTree>
    <p:extLst>
      <p:ext uri="{BB962C8B-B14F-4D97-AF65-F5344CB8AC3E}">
        <p14:creationId xmlns:p14="http://schemas.microsoft.com/office/powerpoint/2010/main" val="2075896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18606" y="520656"/>
            <a:ext cx="10554789" cy="4093428"/>
          </a:xfrm>
          <a:prstGeom prst="rect">
            <a:avLst/>
          </a:prstGeom>
        </p:spPr>
        <p:txBody>
          <a:bodyPr wrap="square">
            <a:spAutoFit/>
          </a:bodyPr>
          <a:lstStyle/>
          <a:p>
            <a:pPr algn="just" fontAlgn="base">
              <a:spcAft>
                <a:spcPts val="0"/>
              </a:spcAft>
            </a:pPr>
            <a:r>
              <a:rPr lang="en-GB" sz="3200" b="1" kern="0" dirty="0">
                <a:latin typeface="Calibri" panose="020F0502020204030204" pitchFamily="34" charset="0"/>
                <a:ea typeface="Times New Roman" panose="02020603050405020304" pitchFamily="18" charset="0"/>
                <a:cs typeface="Calibri" panose="020F0502020204030204" pitchFamily="34" charset="0"/>
              </a:rPr>
              <a:t>Learn about the power of collective action</a:t>
            </a:r>
            <a:endParaRPr lang="en-GB" sz="3200" kern="100" dirty="0">
              <a:latin typeface="Calibri" panose="020F0502020204030204" pitchFamily="34" charset="0"/>
              <a:ea typeface="Calibri" panose="020F0502020204030204" pitchFamily="34" charset="0"/>
              <a:cs typeface="Times New Roman" panose="02020603050405020304" pitchFamily="18" charset="0"/>
            </a:endParaRPr>
          </a:p>
          <a:p>
            <a:pPr algn="just" fontAlgn="base">
              <a:spcAft>
                <a:spcPts val="0"/>
              </a:spcAft>
            </a:pPr>
            <a:r>
              <a:rPr lang="en-GB" sz="3200" b="1" kern="0" dirty="0">
                <a:latin typeface="Calibri" panose="020F0502020204030204" pitchFamily="34" charset="0"/>
                <a:ea typeface="Times New Roman" panose="02020603050405020304" pitchFamily="18" charset="0"/>
                <a:cs typeface="Calibri" panose="020F0502020204030204" pitchFamily="34" charset="0"/>
              </a:rPr>
              <a:t> </a:t>
            </a:r>
            <a:endParaRPr lang="en-GB" sz="3200" kern="100" dirty="0">
              <a:latin typeface="Calibri" panose="020F0502020204030204" pitchFamily="34" charset="0"/>
              <a:ea typeface="Calibri" panose="020F0502020204030204" pitchFamily="34" charset="0"/>
              <a:cs typeface="Times New Roman" panose="02020603050405020304" pitchFamily="18" charset="0"/>
            </a:endParaRPr>
          </a:p>
          <a:p>
            <a:pPr algn="just" fontAlgn="base">
              <a:spcAft>
                <a:spcPts val="0"/>
              </a:spcAft>
            </a:pPr>
            <a:r>
              <a:rPr lang="en-GB" sz="2800" dirty="0">
                <a:latin typeface="Calibri" panose="020F0502020204030204" pitchFamily="34" charset="0"/>
                <a:ea typeface="Times New Roman" panose="02020603050405020304" pitchFamily="18" charset="0"/>
              </a:rPr>
              <a:t>Climate change is the defining issue of our time. We know the climate is changing because measuring stations around the world, which track air and sea temperature, show those temperatures rising. </a:t>
            </a:r>
          </a:p>
          <a:p>
            <a:pPr algn="just" fontAlgn="base">
              <a:spcAft>
                <a:spcPts val="0"/>
              </a:spcAft>
            </a:pPr>
            <a:endParaRPr lang="en-GB" sz="2800" dirty="0">
              <a:latin typeface="Calibri" panose="020F0502020204030204" pitchFamily="34" charset="0"/>
              <a:ea typeface="Times New Roman" panose="02020603050405020304" pitchFamily="18" charset="0"/>
            </a:endParaRPr>
          </a:p>
          <a:p>
            <a:pPr algn="just" fontAlgn="base">
              <a:spcAft>
                <a:spcPts val="0"/>
              </a:spcAft>
            </a:pPr>
            <a:r>
              <a:rPr lang="en-GB" sz="2800" dirty="0">
                <a:latin typeface="Calibri" panose="020F0502020204030204" pitchFamily="34" charset="0"/>
                <a:ea typeface="Times New Roman" panose="02020603050405020304" pitchFamily="18" charset="0"/>
              </a:rPr>
              <a:t>We can also see the effects of climate change in the increased frequency of natural disasters like flooding or wildfires, or the melting polar ice caps. </a:t>
            </a:r>
            <a:endParaRPr lang="en-GB" sz="3200" dirty="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2DF147E6-1292-80AB-2D53-BE5FB2B36F39}"/>
              </a:ext>
            </a:extLst>
          </p:cNvPr>
          <p:cNvPicPr>
            <a:picLocks noChangeAspect="1"/>
          </p:cNvPicPr>
          <p:nvPr/>
        </p:nvPicPr>
        <p:blipFill>
          <a:blip r:embed="rId2"/>
          <a:stretch>
            <a:fillRect/>
          </a:stretch>
        </p:blipFill>
        <p:spPr>
          <a:xfrm>
            <a:off x="6398272" y="4789220"/>
            <a:ext cx="1468374" cy="1468374"/>
          </a:xfrm>
          <a:prstGeom prst="rect">
            <a:avLst/>
          </a:prstGeom>
        </p:spPr>
      </p:pic>
      <p:pic>
        <p:nvPicPr>
          <p:cNvPr id="8" name="Picture 7">
            <a:extLst>
              <a:ext uri="{FF2B5EF4-FFF2-40B4-BE49-F238E27FC236}">
                <a16:creationId xmlns:a16="http://schemas.microsoft.com/office/drawing/2014/main" id="{B040C547-1758-A496-120E-E7450B646ED7}"/>
              </a:ext>
            </a:extLst>
          </p:cNvPr>
          <p:cNvPicPr>
            <a:picLocks noChangeAspect="1"/>
          </p:cNvPicPr>
          <p:nvPr/>
        </p:nvPicPr>
        <p:blipFill>
          <a:blip r:embed="rId3"/>
          <a:stretch>
            <a:fillRect/>
          </a:stretch>
        </p:blipFill>
        <p:spPr>
          <a:xfrm>
            <a:off x="9497731" y="4858617"/>
            <a:ext cx="1000252" cy="1485449"/>
          </a:xfrm>
          <a:prstGeom prst="rect">
            <a:avLst/>
          </a:prstGeom>
        </p:spPr>
      </p:pic>
      <p:pic>
        <p:nvPicPr>
          <p:cNvPr id="9" name="Picture 8">
            <a:extLst>
              <a:ext uri="{FF2B5EF4-FFF2-40B4-BE49-F238E27FC236}">
                <a16:creationId xmlns:a16="http://schemas.microsoft.com/office/drawing/2014/main" id="{3384C52A-A6D7-DF0F-36AF-DB3F174A0DEB}"/>
              </a:ext>
            </a:extLst>
          </p:cNvPr>
          <p:cNvPicPr>
            <a:picLocks noChangeAspect="1"/>
          </p:cNvPicPr>
          <p:nvPr/>
        </p:nvPicPr>
        <p:blipFill>
          <a:blip r:embed="rId4"/>
          <a:stretch>
            <a:fillRect/>
          </a:stretch>
        </p:blipFill>
        <p:spPr>
          <a:xfrm>
            <a:off x="3691006" y="4826688"/>
            <a:ext cx="1261149" cy="1393437"/>
          </a:xfrm>
          <a:prstGeom prst="rect">
            <a:avLst/>
          </a:prstGeom>
        </p:spPr>
      </p:pic>
    </p:spTree>
    <p:extLst>
      <p:ext uri="{BB962C8B-B14F-4D97-AF65-F5344CB8AC3E}">
        <p14:creationId xmlns:p14="http://schemas.microsoft.com/office/powerpoint/2010/main" val="1128340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1803" y="528139"/>
            <a:ext cx="10868297" cy="3046988"/>
          </a:xfrm>
          <a:prstGeom prst="rect">
            <a:avLst/>
          </a:prstGeom>
        </p:spPr>
        <p:txBody>
          <a:bodyPr wrap="square">
            <a:spAutoFit/>
          </a:bodyPr>
          <a:lstStyle/>
          <a:p>
            <a:pPr algn="just" fontAlgn="base">
              <a:spcAft>
                <a:spcPts val="0"/>
              </a:spcAft>
            </a:pPr>
            <a:r>
              <a:rPr lang="en-GB" sz="2400" dirty="0">
                <a:latin typeface="Calibri" panose="020F0502020204030204" pitchFamily="34" charset="0"/>
                <a:ea typeface="Times New Roman" panose="02020603050405020304" pitchFamily="18" charset="0"/>
              </a:rPr>
              <a:t>Climate change is mostly caused by the emission of greenhouse gases like carbon dioxide and methane, which trap heat in the atmosphere. These greenhouse gases are caused by burning fossil fuels. </a:t>
            </a:r>
          </a:p>
          <a:p>
            <a:pPr algn="just" fontAlgn="base">
              <a:spcAft>
                <a:spcPts val="0"/>
              </a:spcAft>
            </a:pPr>
            <a:endParaRPr lang="en-GB" sz="2400" dirty="0">
              <a:latin typeface="Calibri" panose="020F0502020204030204" pitchFamily="34" charset="0"/>
              <a:ea typeface="Times New Roman" panose="02020603050405020304" pitchFamily="18" charset="0"/>
            </a:endParaRPr>
          </a:p>
          <a:p>
            <a:pPr algn="just" fontAlgn="base">
              <a:spcAft>
                <a:spcPts val="0"/>
              </a:spcAft>
            </a:pPr>
            <a:r>
              <a:rPr lang="en-GB" sz="2400" dirty="0">
                <a:latin typeface="Calibri" panose="020F0502020204030204" pitchFamily="34" charset="0"/>
                <a:ea typeface="Times New Roman" panose="02020603050405020304" pitchFamily="18" charset="0"/>
              </a:rPr>
              <a:t>Scientists are able to say with certainty that this is the primary driver of climate change because they know that to produce carbon dioxide, oxygen is needed, and they can see the amount of oxygen in the atmosphere reducing in correlation with the increase in carbon dioxide. </a:t>
            </a:r>
            <a:endParaRPr lang="en-GB" sz="28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ACE96C5B-49E0-C416-0C70-CB624F0097C9}"/>
              </a:ext>
            </a:extLst>
          </p:cNvPr>
          <p:cNvPicPr>
            <a:picLocks noChangeAspect="1"/>
          </p:cNvPicPr>
          <p:nvPr/>
        </p:nvPicPr>
        <p:blipFill>
          <a:blip r:embed="rId2"/>
          <a:stretch>
            <a:fillRect/>
          </a:stretch>
        </p:blipFill>
        <p:spPr>
          <a:xfrm>
            <a:off x="9909813" y="4792763"/>
            <a:ext cx="1540287" cy="1561102"/>
          </a:xfrm>
          <a:prstGeom prst="rect">
            <a:avLst/>
          </a:prstGeom>
        </p:spPr>
      </p:pic>
      <p:pic>
        <p:nvPicPr>
          <p:cNvPr id="6" name="Picture 5">
            <a:extLst>
              <a:ext uri="{FF2B5EF4-FFF2-40B4-BE49-F238E27FC236}">
                <a16:creationId xmlns:a16="http://schemas.microsoft.com/office/drawing/2014/main" id="{042173A5-FA59-B134-5B7E-D49556E89B76}"/>
              </a:ext>
            </a:extLst>
          </p:cNvPr>
          <p:cNvPicPr>
            <a:picLocks noChangeAspect="1"/>
          </p:cNvPicPr>
          <p:nvPr/>
        </p:nvPicPr>
        <p:blipFill>
          <a:blip r:embed="rId3"/>
          <a:stretch>
            <a:fillRect/>
          </a:stretch>
        </p:blipFill>
        <p:spPr>
          <a:xfrm>
            <a:off x="10937907" y="4602231"/>
            <a:ext cx="512193" cy="509126"/>
          </a:xfrm>
          <a:prstGeom prst="rect">
            <a:avLst/>
          </a:prstGeom>
        </p:spPr>
      </p:pic>
      <p:sp>
        <p:nvSpPr>
          <p:cNvPr id="2" name="TextBox 1"/>
          <p:cNvSpPr txBox="1"/>
          <p:nvPr/>
        </p:nvSpPr>
        <p:spPr>
          <a:xfrm>
            <a:off x="581803" y="3875314"/>
            <a:ext cx="8553488" cy="1569660"/>
          </a:xfrm>
          <a:prstGeom prst="rect">
            <a:avLst/>
          </a:prstGeom>
          <a:noFill/>
        </p:spPr>
        <p:txBody>
          <a:bodyPr wrap="square" rtlCol="0">
            <a:spAutoFit/>
          </a:bodyPr>
          <a:lstStyle/>
          <a:p>
            <a:r>
              <a:rPr lang="en-GB" sz="2400" dirty="0">
                <a:latin typeface="Calibri" panose="020F0502020204030204" pitchFamily="34" charset="0"/>
                <a:ea typeface="Times New Roman" panose="02020603050405020304" pitchFamily="18" charset="0"/>
              </a:rPr>
              <a:t>They are also able to study how carbon dioxide absorbs infrared radiation, allowing them to discount the theory that the planet is warming because of an increase in the sun’s intensity. </a:t>
            </a:r>
            <a:endParaRPr lang="en-GB" sz="2400" dirty="0">
              <a:latin typeface="Times New Roman" panose="02020603050405020304" pitchFamily="18" charset="0"/>
              <a:ea typeface="Times New Roman" panose="02020603050405020304" pitchFamily="18" charset="0"/>
            </a:endParaRPr>
          </a:p>
          <a:p>
            <a:endParaRPr lang="en-GB" sz="2400" dirty="0"/>
          </a:p>
        </p:txBody>
      </p:sp>
    </p:spTree>
    <p:extLst>
      <p:ext uri="{BB962C8B-B14F-4D97-AF65-F5344CB8AC3E}">
        <p14:creationId xmlns:p14="http://schemas.microsoft.com/office/powerpoint/2010/main" val="3246143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9897" y="1872003"/>
            <a:ext cx="10563497" cy="2308324"/>
          </a:xfrm>
          <a:prstGeom prst="rect">
            <a:avLst/>
          </a:prstGeom>
        </p:spPr>
        <p:txBody>
          <a:bodyPr wrap="square">
            <a:spAutoFit/>
          </a:bodyPr>
          <a:lstStyle/>
          <a:p>
            <a:pPr>
              <a:spcAft>
                <a:spcPts val="0"/>
              </a:spcAft>
            </a:pPr>
            <a:r>
              <a:rPr lang="en-GB" sz="2400" kern="0" dirty="0">
                <a:latin typeface="Calibri" panose="020F0502020204030204" pitchFamily="34" charset="0"/>
                <a:ea typeface="Times New Roman" panose="02020603050405020304" pitchFamily="18" charset="0"/>
                <a:cs typeface="Calibri" panose="020F0502020204030204" pitchFamily="34" charset="0"/>
              </a:rPr>
              <a:t>Scientists can estimate the potential impact of different temperature increases. Based on this information, governments across the world have agreed they want to keep any rise in temperature to below 2°C, and as close as possible to 1.5°C. </a:t>
            </a:r>
          </a:p>
          <a:p>
            <a:pPr>
              <a:spcAft>
                <a:spcPts val="0"/>
              </a:spcAft>
            </a:pPr>
            <a:endParaRPr lang="en-GB" sz="2400" kern="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r>
              <a:rPr lang="en-GB" sz="2400" kern="0" dirty="0">
                <a:latin typeface="Calibri" panose="020F0502020204030204" pitchFamily="34" charset="0"/>
                <a:ea typeface="Times New Roman" panose="02020603050405020304" pitchFamily="18" charset="0"/>
                <a:cs typeface="Calibri" panose="020F0502020204030204" pitchFamily="34" charset="0"/>
              </a:rPr>
              <a:t>Scientists can predict the different outcomes based on that temperature range and understand how different increases in temperature will transform the planet. </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3384C52A-A6D7-DF0F-36AF-DB3F174A0DEB}"/>
              </a:ext>
            </a:extLst>
          </p:cNvPr>
          <p:cNvPicPr>
            <a:picLocks noChangeAspect="1"/>
          </p:cNvPicPr>
          <p:nvPr/>
        </p:nvPicPr>
        <p:blipFill>
          <a:blip r:embed="rId2"/>
          <a:stretch>
            <a:fillRect/>
          </a:stretch>
        </p:blipFill>
        <p:spPr>
          <a:xfrm>
            <a:off x="561912" y="310393"/>
            <a:ext cx="1261149" cy="1393437"/>
          </a:xfrm>
          <a:prstGeom prst="rect">
            <a:avLst/>
          </a:prstGeom>
        </p:spPr>
      </p:pic>
      <p:pic>
        <p:nvPicPr>
          <p:cNvPr id="5" name="Picture 4">
            <a:extLst>
              <a:ext uri="{FF2B5EF4-FFF2-40B4-BE49-F238E27FC236}">
                <a16:creationId xmlns:a16="http://schemas.microsoft.com/office/drawing/2014/main" id="{1A8DCD3D-5227-0F01-55AB-38642B6C116B}"/>
              </a:ext>
            </a:extLst>
          </p:cNvPr>
          <p:cNvPicPr>
            <a:picLocks noChangeAspect="1"/>
          </p:cNvPicPr>
          <p:nvPr/>
        </p:nvPicPr>
        <p:blipFill>
          <a:blip r:embed="rId3"/>
          <a:stretch>
            <a:fillRect/>
          </a:stretch>
        </p:blipFill>
        <p:spPr>
          <a:xfrm>
            <a:off x="10502445" y="5017640"/>
            <a:ext cx="1077468" cy="1529739"/>
          </a:xfrm>
          <a:prstGeom prst="rect">
            <a:avLst/>
          </a:prstGeom>
        </p:spPr>
      </p:pic>
    </p:spTree>
    <p:extLst>
      <p:ext uri="{BB962C8B-B14F-4D97-AF65-F5344CB8AC3E}">
        <p14:creationId xmlns:p14="http://schemas.microsoft.com/office/powerpoint/2010/main" val="2102855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1189" y="1872003"/>
            <a:ext cx="10676708" cy="2677656"/>
          </a:xfrm>
          <a:prstGeom prst="rect">
            <a:avLst/>
          </a:prstGeom>
        </p:spPr>
        <p:txBody>
          <a:bodyPr wrap="square">
            <a:spAutoFit/>
          </a:bodyPr>
          <a:lstStyle/>
          <a:p>
            <a:pPr>
              <a:spcAft>
                <a:spcPts val="0"/>
              </a:spcAft>
            </a:pPr>
            <a:r>
              <a:rPr lang="en-GB" sz="2400" kern="0" dirty="0">
                <a:latin typeface="Calibri" panose="020F0502020204030204" pitchFamily="34" charset="0"/>
                <a:ea typeface="Times New Roman" panose="02020603050405020304" pitchFamily="18" charset="0"/>
                <a:cs typeface="Calibri" panose="020F0502020204030204" pitchFamily="34" charset="0"/>
              </a:rPr>
              <a:t>Some scientists have been calling for action to be taken to mitigate against climate change for over thirty years. </a:t>
            </a:r>
          </a:p>
          <a:p>
            <a:pPr>
              <a:spcAft>
                <a:spcPts val="0"/>
              </a:spcAft>
            </a:pPr>
            <a:endParaRPr lang="en-GB" sz="2400" kern="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r>
              <a:rPr lang="en-GB" sz="2400" kern="0" dirty="0">
                <a:latin typeface="Calibri" panose="020F0502020204030204" pitchFamily="34" charset="0"/>
                <a:ea typeface="Times New Roman" panose="02020603050405020304" pitchFamily="18" charset="0"/>
                <a:cs typeface="Calibri" panose="020F0502020204030204" pitchFamily="34" charset="0"/>
              </a:rPr>
              <a:t>As the consequences of climate change have become more apparent, there has been a growing interest among the general public, both in taking action to prevent further environmental damage and in putting in place measures to deal with the consequences of the changing climate.</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1A8DCD3D-5227-0F01-55AB-38642B6C116B}"/>
              </a:ext>
            </a:extLst>
          </p:cNvPr>
          <p:cNvPicPr>
            <a:picLocks noChangeAspect="1"/>
          </p:cNvPicPr>
          <p:nvPr/>
        </p:nvPicPr>
        <p:blipFill>
          <a:blip r:embed="rId2"/>
          <a:stretch>
            <a:fillRect/>
          </a:stretch>
        </p:blipFill>
        <p:spPr>
          <a:xfrm>
            <a:off x="531130" y="227926"/>
            <a:ext cx="1077468" cy="1529739"/>
          </a:xfrm>
          <a:prstGeom prst="rect">
            <a:avLst/>
          </a:prstGeom>
        </p:spPr>
      </p:pic>
      <p:pic>
        <p:nvPicPr>
          <p:cNvPr id="7" name="Picture 6">
            <a:extLst>
              <a:ext uri="{FF2B5EF4-FFF2-40B4-BE49-F238E27FC236}">
                <a16:creationId xmlns:a16="http://schemas.microsoft.com/office/drawing/2014/main" id="{9087D6FB-5BC7-1B42-ED89-ED72F3B4B470}"/>
              </a:ext>
            </a:extLst>
          </p:cNvPr>
          <p:cNvPicPr>
            <a:picLocks noChangeAspect="1"/>
          </p:cNvPicPr>
          <p:nvPr/>
        </p:nvPicPr>
        <p:blipFill>
          <a:blip r:embed="rId3"/>
          <a:stretch>
            <a:fillRect/>
          </a:stretch>
        </p:blipFill>
        <p:spPr>
          <a:xfrm>
            <a:off x="9148442" y="4924734"/>
            <a:ext cx="1937570" cy="1444967"/>
          </a:xfrm>
          <a:prstGeom prst="rect">
            <a:avLst/>
          </a:prstGeom>
        </p:spPr>
      </p:pic>
    </p:spTree>
    <p:extLst>
      <p:ext uri="{BB962C8B-B14F-4D97-AF65-F5344CB8AC3E}">
        <p14:creationId xmlns:p14="http://schemas.microsoft.com/office/powerpoint/2010/main" val="1908263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4103" y="1731213"/>
            <a:ext cx="10668000" cy="2739211"/>
          </a:xfrm>
          <a:prstGeom prst="rect">
            <a:avLst/>
          </a:prstGeom>
        </p:spPr>
        <p:txBody>
          <a:bodyPr wrap="square" lIns="91440" tIns="45720" rIns="91440" bIns="45720" anchor="t">
            <a:spAutoFit/>
          </a:bodyPr>
          <a:lstStyle/>
          <a:p>
            <a:pPr algn="just" fontAlgn="base">
              <a:spcAft>
                <a:spcPts val="0"/>
              </a:spcAft>
            </a:pPr>
            <a:r>
              <a:rPr lang="en-GB" sz="2400" dirty="0"/>
              <a:t>Many people experience a range of feelings about the impacts of climate change, including feelings of anger, frustration or concern</a:t>
            </a:r>
            <a:r>
              <a:rPr lang="en-GB" sz="2400" dirty="0">
                <a:latin typeface="Calibri"/>
                <a:ea typeface="Times New Roman" panose="02020603050405020304" pitchFamily="18" charset="0"/>
                <a:cs typeface="Calibri"/>
              </a:rPr>
              <a:t>. This</a:t>
            </a:r>
            <a:r>
              <a:rPr lang="en-GB" dirty="0">
                <a:latin typeface="Calibri"/>
                <a:ea typeface="Times New Roman" panose="02020603050405020304" pitchFamily="18" charset="0"/>
                <a:cs typeface="Calibri"/>
              </a:rPr>
              <a:t> </a:t>
            </a:r>
            <a:r>
              <a:rPr lang="en-GB" sz="2400" dirty="0">
                <a:latin typeface="Calibri"/>
                <a:ea typeface="Times New Roman" panose="02020603050405020304" pitchFamily="18" charset="0"/>
                <a:cs typeface="Calibri"/>
              </a:rPr>
              <a:t>has prompted lots of people to take action, for example:</a:t>
            </a:r>
            <a:endParaRPr lang="en-GB" sz="2800" dirty="0">
              <a:latin typeface="Calibri"/>
              <a:ea typeface="Times New Roman" panose="02020603050405020304" pitchFamily="18" charset="0"/>
              <a:cs typeface="Calibri"/>
            </a:endParaRPr>
          </a:p>
          <a:p>
            <a:pPr algn="just" fontAlgn="base">
              <a:spcAft>
                <a:spcPts val="0"/>
              </a:spcAft>
            </a:pPr>
            <a:endParaRPr lang="en-GB" sz="28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Arial" panose="05050102010706020507" pitchFamily="18" charset="2"/>
              <a:buChar char="•"/>
            </a:pPr>
            <a:r>
              <a:rPr lang="en-GB" sz="2400" dirty="0">
                <a:latin typeface="Calibri" panose="020F0502020204030204" pitchFamily="34" charset="0"/>
                <a:ea typeface="Times New Roman" panose="02020603050405020304" pitchFamily="18" charset="0"/>
              </a:rPr>
              <a:t>making individual changes like using public transport</a:t>
            </a:r>
            <a:endParaRPr lang="en-GB" sz="28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fontAlgn="base">
              <a:spcAft>
                <a:spcPts val="0"/>
              </a:spcAft>
              <a:buFont typeface="Arial" panose="05050102010706020507" pitchFamily="18" charset="2"/>
              <a:buChar char="•"/>
            </a:pPr>
            <a:r>
              <a:rPr lang="en-GB" sz="2400" dirty="0">
                <a:latin typeface="Calibri" panose="020F0502020204030204" pitchFamily="34" charset="0"/>
                <a:ea typeface="Times New Roman" panose="02020603050405020304" pitchFamily="18" charset="0"/>
              </a:rPr>
              <a:t>trying to produce less waste e.g. by using reusable cups</a:t>
            </a:r>
            <a:endParaRPr lang="en-GB" sz="28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fontAlgn="base">
              <a:spcAft>
                <a:spcPts val="0"/>
              </a:spcAft>
              <a:buFont typeface="Arial" panose="05050102010706020507" pitchFamily="18" charset="2"/>
              <a:buChar char="•"/>
            </a:pPr>
            <a:r>
              <a:rPr lang="en-GB" sz="2400" dirty="0">
                <a:latin typeface="Calibri" panose="020F0502020204030204" pitchFamily="34" charset="0"/>
                <a:ea typeface="Times New Roman" panose="02020603050405020304" pitchFamily="18" charset="0"/>
              </a:rPr>
              <a:t>switching to a diet with a lower carbon footprint e.g. one that includes less meat</a:t>
            </a:r>
            <a:endParaRPr lang="en-GB"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087D6FB-5BC7-1B42-ED89-ED72F3B4B470}"/>
              </a:ext>
            </a:extLst>
          </p:cNvPr>
          <p:cNvPicPr>
            <a:picLocks noChangeAspect="1"/>
          </p:cNvPicPr>
          <p:nvPr/>
        </p:nvPicPr>
        <p:blipFill>
          <a:blip r:embed="rId2"/>
          <a:stretch>
            <a:fillRect/>
          </a:stretch>
        </p:blipFill>
        <p:spPr>
          <a:xfrm>
            <a:off x="830539" y="309191"/>
            <a:ext cx="1734047" cy="1293187"/>
          </a:xfrm>
          <a:prstGeom prst="rect">
            <a:avLst/>
          </a:prstGeom>
        </p:spPr>
      </p:pic>
      <p:pic>
        <p:nvPicPr>
          <p:cNvPr id="7" name="Picture 6">
            <a:extLst>
              <a:ext uri="{FF2B5EF4-FFF2-40B4-BE49-F238E27FC236}">
                <a16:creationId xmlns:a16="http://schemas.microsoft.com/office/drawing/2014/main" id="{F61D3E1A-0890-155E-06E8-3C660600A639}"/>
              </a:ext>
            </a:extLst>
          </p:cNvPr>
          <p:cNvPicPr>
            <a:picLocks noChangeAspect="1"/>
          </p:cNvPicPr>
          <p:nvPr/>
        </p:nvPicPr>
        <p:blipFill>
          <a:blip r:embed="rId3"/>
          <a:stretch>
            <a:fillRect/>
          </a:stretch>
        </p:blipFill>
        <p:spPr>
          <a:xfrm>
            <a:off x="9830383" y="4938025"/>
            <a:ext cx="1551720" cy="1478179"/>
          </a:xfrm>
          <a:prstGeom prst="rect">
            <a:avLst/>
          </a:prstGeom>
        </p:spPr>
      </p:pic>
    </p:spTree>
    <p:extLst>
      <p:ext uri="{BB962C8B-B14F-4D97-AF65-F5344CB8AC3E}">
        <p14:creationId xmlns:p14="http://schemas.microsoft.com/office/powerpoint/2010/main" val="2963605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4731" y="860356"/>
            <a:ext cx="5468983" cy="5078313"/>
          </a:xfrm>
          <a:prstGeom prst="rect">
            <a:avLst/>
          </a:prstGeom>
        </p:spPr>
        <p:txBody>
          <a:bodyPr wrap="square" lIns="91440" tIns="45720" rIns="91440" bIns="45720" anchor="t">
            <a:spAutoFit/>
          </a:bodyPr>
          <a:lstStyle/>
          <a:p>
            <a:pPr fontAlgn="base">
              <a:spcAft>
                <a:spcPts val="0"/>
              </a:spcAft>
            </a:pPr>
            <a:r>
              <a:rPr lang="en-GB" sz="2400" dirty="0">
                <a:latin typeface="Calibri" panose="020F0502020204030204" pitchFamily="34" charset="0"/>
                <a:ea typeface="Times New Roman" panose="02020603050405020304" pitchFamily="18" charset="0"/>
              </a:rPr>
              <a:t>Sometimes, action can be ‘collective’, which means people work together to try to bring about change. Collective actions include: </a:t>
            </a:r>
            <a:endParaRPr lang="en-GB" sz="2800" dirty="0">
              <a:latin typeface="Times New Roman" panose="02020603050405020304" pitchFamily="18" charset="0"/>
              <a:ea typeface="Times New Roman" panose="02020603050405020304" pitchFamily="18" charset="0"/>
            </a:endParaRPr>
          </a:p>
          <a:p>
            <a:pPr algn="just" fontAlgn="base">
              <a:spcAft>
                <a:spcPts val="0"/>
              </a:spcAft>
            </a:pPr>
            <a:endParaRPr lang="en-GB" sz="2800" dirty="0">
              <a:latin typeface="Times New Roman" panose="02020603050405020304" pitchFamily="18" charset="0"/>
              <a:ea typeface="Times New Roman" panose="02020603050405020304" pitchFamily="18" charset="0"/>
            </a:endParaRPr>
          </a:p>
          <a:p>
            <a:pPr marL="342900" lvl="0" indent="-342900" fontAlgn="base">
              <a:spcAft>
                <a:spcPts val="0"/>
              </a:spcAft>
              <a:buFont typeface="Arial" panose="05050102010706020507" pitchFamily="18" charset="2"/>
              <a:buChar char="•"/>
            </a:pPr>
            <a:r>
              <a:rPr lang="en-GB" sz="2400" dirty="0">
                <a:latin typeface="Calibri" panose="020F0502020204030204" pitchFamily="34" charset="0"/>
                <a:ea typeface="Times New Roman" panose="02020603050405020304" pitchFamily="18" charset="0"/>
              </a:rPr>
              <a:t>lobbying politicians to create environmentally-friendly policies</a:t>
            </a:r>
            <a:endParaRPr lang="en-GB" sz="28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fontAlgn="base">
              <a:spcAft>
                <a:spcPts val="0"/>
              </a:spcAft>
              <a:buFont typeface="Arial" panose="05050102010706020507" pitchFamily="18" charset="2"/>
              <a:buChar char="•"/>
            </a:pPr>
            <a:r>
              <a:rPr lang="en-GB" sz="2400" dirty="0">
                <a:latin typeface="Calibri" panose="020F0502020204030204" pitchFamily="34" charset="0"/>
                <a:ea typeface="Times New Roman" panose="02020603050405020304" pitchFamily="18" charset="0"/>
              </a:rPr>
              <a:t>making changes to improve biodiversity in the local neighbourhood</a:t>
            </a:r>
            <a:endParaRPr lang="en-GB" sz="28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fontAlgn="base">
              <a:spcAft>
                <a:spcPts val="0"/>
              </a:spcAft>
              <a:buFont typeface="Arial" panose="05050102010706020507" pitchFamily="18" charset="2"/>
              <a:buChar char="•"/>
            </a:pPr>
            <a:r>
              <a:rPr lang="en-GB" sz="2400" dirty="0">
                <a:latin typeface="Calibri" panose="020F0502020204030204" pitchFamily="34" charset="0"/>
                <a:ea typeface="Times New Roman" panose="02020603050405020304" pitchFamily="18" charset="0"/>
              </a:rPr>
              <a:t>campaigning for more renewable energy</a:t>
            </a:r>
            <a:endParaRPr lang="en-GB" sz="2800" dirty="0">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fontAlgn="base">
              <a:spcAft>
                <a:spcPts val="0"/>
              </a:spcAft>
            </a:pPr>
            <a:endParaRPr lang="en-GB" sz="2800" dirty="0">
              <a:latin typeface="Times New Roman" panose="02020603050405020304" pitchFamily="18" charset="0"/>
              <a:ea typeface="Times New Roman" panose="02020603050405020304" pitchFamily="18" charset="0"/>
            </a:endParaRPr>
          </a:p>
          <a:p>
            <a:pPr algn="just" fontAlgn="base">
              <a:spcAft>
                <a:spcPts val="0"/>
              </a:spcAft>
            </a:pP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03299F1A-F7DF-6A50-DFAB-517DA7CDE5C5}"/>
              </a:ext>
            </a:extLst>
          </p:cNvPr>
          <p:cNvPicPr>
            <a:picLocks noChangeAspect="1"/>
          </p:cNvPicPr>
          <p:nvPr/>
        </p:nvPicPr>
        <p:blipFill>
          <a:blip r:embed="rId2"/>
          <a:stretch>
            <a:fillRect/>
          </a:stretch>
        </p:blipFill>
        <p:spPr>
          <a:xfrm>
            <a:off x="8686652" y="4356153"/>
            <a:ext cx="1422222" cy="1529271"/>
          </a:xfrm>
          <a:prstGeom prst="rect">
            <a:avLst/>
          </a:prstGeom>
        </p:spPr>
      </p:pic>
      <p:pic>
        <p:nvPicPr>
          <p:cNvPr id="7" name="Picture 6">
            <a:extLst>
              <a:ext uri="{FF2B5EF4-FFF2-40B4-BE49-F238E27FC236}">
                <a16:creationId xmlns:a16="http://schemas.microsoft.com/office/drawing/2014/main" id="{6A772F78-1405-A102-7AE9-AFE724C27FE4}"/>
              </a:ext>
            </a:extLst>
          </p:cNvPr>
          <p:cNvPicPr>
            <a:picLocks noChangeAspect="1"/>
          </p:cNvPicPr>
          <p:nvPr/>
        </p:nvPicPr>
        <p:blipFill>
          <a:blip r:embed="rId3"/>
          <a:stretch>
            <a:fillRect/>
          </a:stretch>
        </p:blipFill>
        <p:spPr>
          <a:xfrm>
            <a:off x="9613233" y="860356"/>
            <a:ext cx="1635065" cy="1226299"/>
          </a:xfrm>
          <a:prstGeom prst="rect">
            <a:avLst/>
          </a:prstGeom>
        </p:spPr>
      </p:pic>
      <p:pic>
        <p:nvPicPr>
          <p:cNvPr id="8" name="Picture 7">
            <a:extLst>
              <a:ext uri="{FF2B5EF4-FFF2-40B4-BE49-F238E27FC236}">
                <a16:creationId xmlns:a16="http://schemas.microsoft.com/office/drawing/2014/main" id="{AC42F41B-9983-1A46-1E94-B5EE1CBCC012}"/>
              </a:ext>
            </a:extLst>
          </p:cNvPr>
          <p:cNvPicPr>
            <a:picLocks noChangeAspect="1"/>
          </p:cNvPicPr>
          <p:nvPr/>
        </p:nvPicPr>
        <p:blipFill>
          <a:blip r:embed="rId4"/>
          <a:stretch>
            <a:fillRect/>
          </a:stretch>
        </p:blipFill>
        <p:spPr>
          <a:xfrm>
            <a:off x="7918380" y="2749240"/>
            <a:ext cx="768272" cy="907958"/>
          </a:xfrm>
          <a:prstGeom prst="rect">
            <a:avLst/>
          </a:prstGeom>
        </p:spPr>
      </p:pic>
    </p:spTree>
    <p:extLst>
      <p:ext uri="{BB962C8B-B14F-4D97-AF65-F5344CB8AC3E}">
        <p14:creationId xmlns:p14="http://schemas.microsoft.com/office/powerpoint/2010/main" val="1149914606"/>
      </p:ext>
    </p:extLst>
  </p:cSld>
  <p:clrMapOvr>
    <a:masterClrMapping/>
  </p:clrMapOvr>
</p:sld>
</file>

<file path=ppt/theme/theme1.xml><?xml version="1.0" encoding="utf-8"?>
<a:theme xmlns:a="http://schemas.openxmlformats.org/drawingml/2006/main" name="Office 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NP Powerpoint Template" id="{B0402084-ADD2-4940-8158-53B78EA9ADF0}" vid="{106AF8D8-ED3D-6241-AC88-8012EBF16A3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1a464aa-a786-405b-bb6b-b90e04698418">
      <UserInfo>
        <DisplayName>Theodore Blossom</DisplayName>
        <AccountId>258</AccountId>
        <AccountType/>
      </UserInfo>
    </SharedWithUsers>
    <lcf76f155ced4ddcb4097134ff3c332f xmlns="37c47d49-5c3e-4564-83ee-3a7de24ace65">
      <Terms xmlns="http://schemas.microsoft.com/office/infopath/2007/PartnerControls"/>
    </lcf76f155ced4ddcb4097134ff3c332f>
    <TaxCatchAll xmlns="01a464aa-a786-405b-bb6b-b90e0469841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4" ma:contentTypeDescription="Create a new document." ma:contentTypeScope="" ma:versionID="6e0761fb5403073ed6c9e0230868e940">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4c3c2815ddce23b600af5000d2f90e71"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A1ED8E-D7EF-489D-81FA-A9A8FF659F63}">
  <ds:schemaRefs>
    <ds:schemaRef ds:uri="http://schemas.microsoft.com/sharepoint/v3/contenttype/forms"/>
  </ds:schemaRefs>
</ds:datastoreItem>
</file>

<file path=customXml/itemProps2.xml><?xml version="1.0" encoding="utf-8"?>
<ds:datastoreItem xmlns:ds="http://schemas.openxmlformats.org/officeDocument/2006/customXml" ds:itemID="{9CF84AF2-4E7C-447D-8002-530FD1DD6538}">
  <ds:schemaRefs>
    <ds:schemaRef ds:uri="http://purl.org/dc/terms/"/>
    <ds:schemaRef ds:uri="http://schemas.openxmlformats.org/package/2006/metadata/core-properties"/>
    <ds:schemaRef ds:uri="http://schemas.microsoft.com/office/2006/documentManagement/types"/>
    <ds:schemaRef ds:uri="01a464aa-a786-405b-bb6b-b90e04698418"/>
    <ds:schemaRef ds:uri="http://purl.org/dc/elements/1.1/"/>
    <ds:schemaRef ds:uri="http://schemas.microsoft.com/office/2006/metadata/properties"/>
    <ds:schemaRef ds:uri="http://schemas.microsoft.com/office/infopath/2007/PartnerControls"/>
    <ds:schemaRef ds:uri="37c47d49-5c3e-4564-83ee-3a7de24ace65"/>
    <ds:schemaRef ds:uri="http://www.w3.org/XML/1998/namespace"/>
    <ds:schemaRef ds:uri="http://purl.org/dc/dcmitype/"/>
  </ds:schemaRefs>
</ds:datastoreItem>
</file>

<file path=customXml/itemProps3.xml><?xml version="1.0" encoding="utf-8"?>
<ds:datastoreItem xmlns:ds="http://schemas.openxmlformats.org/officeDocument/2006/customXml" ds:itemID="{8D90F468-FA14-4B99-86F5-C48C8D8296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a464aa-a786-405b-bb6b-b90e04698418"/>
    <ds:schemaRef ds:uri="37c47d49-5c3e-4564-83ee-3a7de24ace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331</TotalTime>
  <Words>2901</Words>
  <Application>Microsoft Office PowerPoint</Application>
  <PresentationFormat>Widescreen</PresentationFormat>
  <Paragraphs>148</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We’ve Got the Poetry Power!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Lamont</dc:creator>
  <cp:lastModifiedBy>Natasha Ryan</cp:lastModifiedBy>
  <cp:revision>32</cp:revision>
  <dcterms:created xsi:type="dcterms:W3CDTF">2023-07-13T13:06:36Z</dcterms:created>
  <dcterms:modified xsi:type="dcterms:W3CDTF">2023-09-20T20:17:38Z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ies>
</file>